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notesMasterIdLst>
    <p:notesMasterId r:id="rId28"/>
  </p:notesMasterIdLst>
  <p:sldIdLst>
    <p:sldId id="256" r:id="rId2"/>
    <p:sldId id="305" r:id="rId3"/>
    <p:sldId id="303" r:id="rId4"/>
    <p:sldId id="307" r:id="rId5"/>
    <p:sldId id="311" r:id="rId6"/>
    <p:sldId id="315" r:id="rId7"/>
    <p:sldId id="258" r:id="rId8"/>
    <p:sldId id="306" r:id="rId9"/>
    <p:sldId id="308" r:id="rId10"/>
    <p:sldId id="309" r:id="rId11"/>
    <p:sldId id="310" r:id="rId12"/>
    <p:sldId id="270" r:id="rId13"/>
    <p:sldId id="312" r:id="rId14"/>
    <p:sldId id="313" r:id="rId15"/>
    <p:sldId id="272" r:id="rId16"/>
    <p:sldId id="314" r:id="rId17"/>
    <p:sldId id="274" r:id="rId18"/>
    <p:sldId id="280" r:id="rId19"/>
    <p:sldId id="286" r:id="rId20"/>
    <p:sldId id="287" r:id="rId21"/>
    <p:sldId id="288" r:id="rId22"/>
    <p:sldId id="290" r:id="rId23"/>
    <p:sldId id="291" r:id="rId24"/>
    <p:sldId id="293" r:id="rId25"/>
    <p:sldId id="299" r:id="rId26"/>
    <p:sldId id="30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706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D8120A-C075-4AC1-BDA2-72EF0E21BF7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88D429D-D6DF-47A2-9A16-C12C66A3939F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FF0000"/>
              </a:solidFill>
              <a:effectLst/>
              <a:latin typeface="Cambria" panose="02040503050406030204" pitchFamily="18" charset="0"/>
            </a:rPr>
            <a:t>Прием заявлений</a:t>
          </a:r>
        </a:p>
      </dgm:t>
    </dgm:pt>
    <dgm:pt modelId="{BE81585A-FD1B-426C-9963-7E2AECBED735}" type="parTrans" cxnId="{9DF327C7-354A-4C9E-929F-887C29365924}">
      <dgm:prSet/>
      <dgm:spPr/>
      <dgm:t>
        <a:bodyPr/>
        <a:lstStyle/>
        <a:p>
          <a:endParaRPr lang="ru-RU"/>
        </a:p>
      </dgm:t>
    </dgm:pt>
    <dgm:pt modelId="{EAD5168F-B996-4A4D-8D3F-01E763B05013}" type="sibTrans" cxnId="{9DF327C7-354A-4C9E-929F-887C29365924}">
      <dgm:prSet/>
      <dgm:spPr/>
      <dgm:t>
        <a:bodyPr/>
        <a:lstStyle/>
        <a:p>
          <a:endParaRPr lang="ru-RU"/>
        </a:p>
      </dgm:t>
    </dgm:pt>
    <dgm:pt modelId="{96EACB17-F153-4169-9D70-9037DD4666B7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FF0000"/>
              </a:solidFill>
              <a:effectLst/>
              <a:latin typeface="Cambria" panose="02040503050406030204" pitchFamily="18" charset="0"/>
            </a:rPr>
            <a:t>Экспертиза</a:t>
          </a:r>
        </a:p>
      </dgm:t>
    </dgm:pt>
    <dgm:pt modelId="{183B99DC-A693-441D-8920-DDEAB62F408F}" type="parTrans" cxnId="{AC959B1D-C78C-473E-A7BA-EEE99BD255BF}">
      <dgm:prSet/>
      <dgm:spPr/>
      <dgm:t>
        <a:bodyPr/>
        <a:lstStyle/>
        <a:p>
          <a:endParaRPr lang="ru-RU"/>
        </a:p>
      </dgm:t>
    </dgm:pt>
    <dgm:pt modelId="{7BFB89D3-135C-4771-AFAD-68EF448C3322}" type="sibTrans" cxnId="{AC959B1D-C78C-473E-A7BA-EEE99BD255BF}">
      <dgm:prSet/>
      <dgm:spPr/>
      <dgm:t>
        <a:bodyPr/>
        <a:lstStyle/>
        <a:p>
          <a:endParaRPr lang="ru-RU"/>
        </a:p>
      </dgm:t>
    </dgm:pt>
    <dgm:pt modelId="{8F81AB15-789B-4C14-94C5-E895FF0748D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dirty="0" smtClean="0">
              <a:solidFill>
                <a:srgbClr val="FF0000"/>
              </a:solidFill>
              <a:effectLst/>
              <a:latin typeface="Cambria" panose="02040503050406030204" pitchFamily="18" charset="0"/>
            </a:rPr>
            <a:t>Итоги аттестации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7C55E4-DF6D-4CF8-AD04-975D0220E699}" type="parTrans" cxnId="{93E7BD84-4232-419D-AD0C-87D287E09736}">
      <dgm:prSet/>
      <dgm:spPr/>
      <dgm:t>
        <a:bodyPr/>
        <a:lstStyle/>
        <a:p>
          <a:endParaRPr lang="ru-RU"/>
        </a:p>
      </dgm:t>
    </dgm:pt>
    <dgm:pt modelId="{F09B998D-AEFE-400C-A89D-48F90CED7313}" type="sibTrans" cxnId="{93E7BD84-4232-419D-AD0C-87D287E09736}">
      <dgm:prSet/>
      <dgm:spPr/>
      <dgm:t>
        <a:bodyPr/>
        <a:lstStyle/>
        <a:p>
          <a:endParaRPr lang="ru-RU"/>
        </a:p>
      </dgm:t>
    </dgm:pt>
    <dgm:pt modelId="{5B29F677-A2B1-42C1-969E-7A7A181D4B10}" type="pres">
      <dgm:prSet presAssocID="{D6D8120A-C075-4AC1-BDA2-72EF0E21BF7D}" presName="compositeShape" presStyleCnt="0">
        <dgm:presLayoutVars>
          <dgm:dir/>
          <dgm:resizeHandles/>
        </dgm:presLayoutVars>
      </dgm:prSet>
      <dgm:spPr/>
    </dgm:pt>
    <dgm:pt modelId="{0292869A-7295-44BE-B324-B3882516F622}" type="pres">
      <dgm:prSet presAssocID="{D6D8120A-C075-4AC1-BDA2-72EF0E21BF7D}" presName="pyramid" presStyleLbl="node1" presStyleIdx="0" presStyleCnt="1"/>
      <dgm:spPr/>
    </dgm:pt>
    <dgm:pt modelId="{EE9E6683-81D7-4677-84C7-733D45571A4D}" type="pres">
      <dgm:prSet presAssocID="{D6D8120A-C075-4AC1-BDA2-72EF0E21BF7D}" presName="theList" presStyleCnt="0"/>
      <dgm:spPr/>
    </dgm:pt>
    <dgm:pt modelId="{33307237-3257-4410-A40A-79438FDBD2CC}" type="pres">
      <dgm:prSet presAssocID="{988D429D-D6DF-47A2-9A16-C12C66A3939F}" presName="aNode" presStyleLbl="fgAcc1" presStyleIdx="0" presStyleCnt="3" custScaleX="141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80BDF-EE68-4B59-8DF5-9F35A04035A0}" type="pres">
      <dgm:prSet presAssocID="{988D429D-D6DF-47A2-9A16-C12C66A3939F}" presName="aSpace" presStyleCnt="0"/>
      <dgm:spPr/>
    </dgm:pt>
    <dgm:pt modelId="{7708BA49-FB88-46A2-BB7D-010FB1BB19E8}" type="pres">
      <dgm:prSet presAssocID="{96EACB17-F153-4169-9D70-9037DD4666B7}" presName="aNode" presStyleLbl="fgAcc1" presStyleIdx="1" presStyleCnt="3" custScaleX="1425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15E70-48AD-416E-A10C-B56A0B9EEB4B}" type="pres">
      <dgm:prSet presAssocID="{96EACB17-F153-4169-9D70-9037DD4666B7}" presName="aSpace" presStyleCnt="0"/>
      <dgm:spPr/>
    </dgm:pt>
    <dgm:pt modelId="{1EEB2D03-4702-4F7C-9869-693844C8406C}" type="pres">
      <dgm:prSet presAssocID="{8F81AB15-789B-4C14-94C5-E895FF0748D9}" presName="aNode" presStyleLbl="fgAcc1" presStyleIdx="2" presStyleCnt="3" custScaleX="142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38FF6-CA96-4184-96EE-32663433DCFD}" type="pres">
      <dgm:prSet presAssocID="{8F81AB15-789B-4C14-94C5-E895FF0748D9}" presName="aSpace" presStyleCnt="0"/>
      <dgm:spPr/>
    </dgm:pt>
  </dgm:ptLst>
  <dgm:cxnLst>
    <dgm:cxn modelId="{9DF327C7-354A-4C9E-929F-887C29365924}" srcId="{D6D8120A-C075-4AC1-BDA2-72EF0E21BF7D}" destId="{988D429D-D6DF-47A2-9A16-C12C66A3939F}" srcOrd="0" destOrd="0" parTransId="{BE81585A-FD1B-426C-9963-7E2AECBED735}" sibTransId="{EAD5168F-B996-4A4D-8D3F-01E763B05013}"/>
    <dgm:cxn modelId="{9EC0C83B-C14E-4E65-A347-E56F322033E4}" type="presOf" srcId="{D6D8120A-C075-4AC1-BDA2-72EF0E21BF7D}" destId="{5B29F677-A2B1-42C1-969E-7A7A181D4B10}" srcOrd="0" destOrd="0" presId="urn:microsoft.com/office/officeart/2005/8/layout/pyramid2"/>
    <dgm:cxn modelId="{93E7BD84-4232-419D-AD0C-87D287E09736}" srcId="{D6D8120A-C075-4AC1-BDA2-72EF0E21BF7D}" destId="{8F81AB15-789B-4C14-94C5-E895FF0748D9}" srcOrd="2" destOrd="0" parTransId="{A47C55E4-DF6D-4CF8-AD04-975D0220E699}" sibTransId="{F09B998D-AEFE-400C-A89D-48F90CED7313}"/>
    <dgm:cxn modelId="{95F03343-E926-40B5-A37C-A53E72CB1FDB}" type="presOf" srcId="{96EACB17-F153-4169-9D70-9037DD4666B7}" destId="{7708BA49-FB88-46A2-BB7D-010FB1BB19E8}" srcOrd="0" destOrd="0" presId="urn:microsoft.com/office/officeart/2005/8/layout/pyramid2"/>
    <dgm:cxn modelId="{AC959B1D-C78C-473E-A7BA-EEE99BD255BF}" srcId="{D6D8120A-C075-4AC1-BDA2-72EF0E21BF7D}" destId="{96EACB17-F153-4169-9D70-9037DD4666B7}" srcOrd="1" destOrd="0" parTransId="{183B99DC-A693-441D-8920-DDEAB62F408F}" sibTransId="{7BFB89D3-135C-4771-AFAD-68EF448C3322}"/>
    <dgm:cxn modelId="{4088DFA8-D78D-4015-8627-6A42A11EC24C}" type="presOf" srcId="{988D429D-D6DF-47A2-9A16-C12C66A3939F}" destId="{33307237-3257-4410-A40A-79438FDBD2CC}" srcOrd="0" destOrd="0" presId="urn:microsoft.com/office/officeart/2005/8/layout/pyramid2"/>
    <dgm:cxn modelId="{62F8C394-B81F-462D-A9F2-C9E0CC0CC938}" type="presOf" srcId="{8F81AB15-789B-4C14-94C5-E895FF0748D9}" destId="{1EEB2D03-4702-4F7C-9869-693844C8406C}" srcOrd="0" destOrd="0" presId="urn:microsoft.com/office/officeart/2005/8/layout/pyramid2"/>
    <dgm:cxn modelId="{DFD1D7D9-C6FB-4468-AD11-C92FC6682E1F}" type="presParOf" srcId="{5B29F677-A2B1-42C1-969E-7A7A181D4B10}" destId="{0292869A-7295-44BE-B324-B3882516F622}" srcOrd="0" destOrd="0" presId="urn:microsoft.com/office/officeart/2005/8/layout/pyramid2"/>
    <dgm:cxn modelId="{0B0CB2A7-C573-4F3B-9A67-C4CC16B710F9}" type="presParOf" srcId="{5B29F677-A2B1-42C1-969E-7A7A181D4B10}" destId="{EE9E6683-81D7-4677-84C7-733D45571A4D}" srcOrd="1" destOrd="0" presId="urn:microsoft.com/office/officeart/2005/8/layout/pyramid2"/>
    <dgm:cxn modelId="{401E3249-4FED-4916-9D1F-F6D8C8813BD2}" type="presParOf" srcId="{EE9E6683-81D7-4677-84C7-733D45571A4D}" destId="{33307237-3257-4410-A40A-79438FDBD2CC}" srcOrd="0" destOrd="0" presId="urn:microsoft.com/office/officeart/2005/8/layout/pyramid2"/>
    <dgm:cxn modelId="{5B7B3A75-E576-410B-AA90-98F8F82FCABA}" type="presParOf" srcId="{EE9E6683-81D7-4677-84C7-733D45571A4D}" destId="{51E80BDF-EE68-4B59-8DF5-9F35A04035A0}" srcOrd="1" destOrd="0" presId="urn:microsoft.com/office/officeart/2005/8/layout/pyramid2"/>
    <dgm:cxn modelId="{719A76F1-3885-46F8-9D9F-5E4B96961AC6}" type="presParOf" srcId="{EE9E6683-81D7-4677-84C7-733D45571A4D}" destId="{7708BA49-FB88-46A2-BB7D-010FB1BB19E8}" srcOrd="2" destOrd="0" presId="urn:microsoft.com/office/officeart/2005/8/layout/pyramid2"/>
    <dgm:cxn modelId="{840D5E69-FFFB-4844-84C8-89977C086F79}" type="presParOf" srcId="{EE9E6683-81D7-4677-84C7-733D45571A4D}" destId="{48F15E70-48AD-416E-A10C-B56A0B9EEB4B}" srcOrd="3" destOrd="0" presId="urn:microsoft.com/office/officeart/2005/8/layout/pyramid2"/>
    <dgm:cxn modelId="{135A7D58-E36C-4BB1-A37F-DAB943FA5CF2}" type="presParOf" srcId="{EE9E6683-81D7-4677-84C7-733D45571A4D}" destId="{1EEB2D03-4702-4F7C-9869-693844C8406C}" srcOrd="4" destOrd="0" presId="urn:microsoft.com/office/officeart/2005/8/layout/pyramid2"/>
    <dgm:cxn modelId="{CE5C6DFA-6B6F-4B67-8210-60F6E0C670EE}" type="presParOf" srcId="{EE9E6683-81D7-4677-84C7-733D45571A4D}" destId="{3B638FF6-CA96-4184-96EE-32663433DCF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B93F09-3C34-4501-B642-E018102E1443}" type="doc">
      <dgm:prSet loTypeId="urn:microsoft.com/office/officeart/2005/8/layout/vProcess5" loCatId="process" qsTypeId="urn:microsoft.com/office/officeart/2005/8/quickstyle/3d3" qsCatId="3D" csTypeId="urn:microsoft.com/office/officeart/2005/8/colors/colorful2" csCatId="colorful" phldr="1"/>
      <dgm:spPr/>
    </dgm:pt>
    <dgm:pt modelId="{D8F4EE66-72BD-48B5-A8FF-5911208D39AA}">
      <dgm:prSet phldrT="[Текст]" custT="1"/>
      <dgm:spPr/>
      <dgm:t>
        <a:bodyPr/>
        <a:lstStyle/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Куратор МОиН РТ</a:t>
          </a:r>
        </a:p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(Отклонить, Утвердить) </a:t>
          </a:r>
          <a:endParaRPr lang="ru-RU" altLang="ru-RU" sz="2800" b="1" kern="1200" dirty="0">
            <a:latin typeface="Cambria" panose="02040503050406030204" pitchFamily="18" charset="0"/>
            <a:ea typeface="Tahoma" pitchFamily="34" charset="0"/>
            <a:cs typeface="Tahoma" pitchFamily="34" charset="0"/>
          </a:endParaRPr>
        </a:p>
      </dgm:t>
    </dgm:pt>
    <dgm:pt modelId="{7F9818B3-11CF-4369-ADA8-BCB9ECF286B3}" type="parTrans" cxnId="{E066B3CA-BF7B-4E91-8540-49BD1F9D07AC}">
      <dgm:prSet/>
      <dgm:spPr/>
      <dgm:t>
        <a:bodyPr/>
        <a:lstStyle/>
        <a:p>
          <a:endParaRPr lang="ru-RU"/>
        </a:p>
      </dgm:t>
    </dgm:pt>
    <dgm:pt modelId="{D5DB1D5F-877B-4122-A08F-880F46D6656E}" type="sibTrans" cxnId="{E066B3CA-BF7B-4E91-8540-49BD1F9D07AC}">
      <dgm:prSet/>
      <dgm:spPr/>
      <dgm:t>
        <a:bodyPr/>
        <a:lstStyle/>
        <a:p>
          <a:endParaRPr lang="ru-RU"/>
        </a:p>
      </dgm:t>
    </dgm:pt>
    <dgm:pt modelId="{E822B511-F339-41D7-925F-C05DAE4EBB3D}">
      <dgm:prSet phldrT="[Текст]" custT="1"/>
      <dgm:spPr/>
      <dgm:t>
        <a:bodyPr/>
        <a:lstStyle/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Куратор МР </a:t>
          </a:r>
        </a:p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(Отклонить, Куратор МОиН РТ)</a:t>
          </a:r>
          <a:endParaRPr lang="ru-RU" altLang="ru-RU" sz="2800" b="1" kern="1200" dirty="0">
            <a:latin typeface="Cambria" panose="02040503050406030204" pitchFamily="18" charset="0"/>
            <a:ea typeface="Tahoma" pitchFamily="34" charset="0"/>
            <a:cs typeface="Tahoma" pitchFamily="34" charset="0"/>
          </a:endParaRPr>
        </a:p>
      </dgm:t>
    </dgm:pt>
    <dgm:pt modelId="{CF44242C-64F4-48B2-AFD4-389F2E041C18}" type="parTrans" cxnId="{93955BFE-F22C-45F6-99C4-9CD281787599}">
      <dgm:prSet/>
      <dgm:spPr/>
      <dgm:t>
        <a:bodyPr/>
        <a:lstStyle/>
        <a:p>
          <a:endParaRPr lang="ru-RU"/>
        </a:p>
      </dgm:t>
    </dgm:pt>
    <dgm:pt modelId="{DF69403B-ABED-43C2-B72C-878E662492BA}" type="sibTrans" cxnId="{93955BFE-F22C-45F6-99C4-9CD281787599}">
      <dgm:prSet/>
      <dgm:spPr/>
      <dgm:t>
        <a:bodyPr/>
        <a:lstStyle/>
        <a:p>
          <a:endParaRPr lang="ru-RU"/>
        </a:p>
      </dgm:t>
    </dgm:pt>
    <dgm:pt modelId="{A044D845-6658-45F9-8044-72E83FB26A72}">
      <dgm:prSet phldrT="[Текст]" custT="1"/>
      <dgm:spPr/>
      <dgm:t>
        <a:bodyPr/>
        <a:lstStyle/>
        <a:p>
          <a:endParaRPr lang="ru-RU" altLang="ru-RU" sz="2500" b="1" kern="1200" dirty="0" smtClean="0">
            <a:latin typeface="+mn-lt"/>
            <a:ea typeface="Tahoma" pitchFamily="34" charset="0"/>
            <a:cs typeface="Tahoma" pitchFamily="34" charset="0"/>
          </a:endParaRPr>
        </a:p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Куратор ОО </a:t>
          </a:r>
        </a:p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(Отклонить, Куратор МР)</a:t>
          </a:r>
        </a:p>
        <a:p>
          <a:endParaRPr lang="ru-RU" altLang="ru-RU" sz="2500" b="1" kern="1200" dirty="0">
            <a:latin typeface="+mn-lt"/>
            <a:ea typeface="Tahoma" pitchFamily="34" charset="0"/>
            <a:cs typeface="Tahoma" pitchFamily="34" charset="0"/>
          </a:endParaRPr>
        </a:p>
      </dgm:t>
    </dgm:pt>
    <dgm:pt modelId="{46D65D91-5C92-48D3-BA43-A266B92AAD9B}" type="parTrans" cxnId="{A3EA16EC-6D6C-45C2-AFD5-A8E47691A2BE}">
      <dgm:prSet/>
      <dgm:spPr/>
      <dgm:t>
        <a:bodyPr/>
        <a:lstStyle/>
        <a:p>
          <a:endParaRPr lang="ru-RU"/>
        </a:p>
      </dgm:t>
    </dgm:pt>
    <dgm:pt modelId="{43A193F1-7C10-4BD1-A6B5-1D9A4F9B4987}" type="sibTrans" cxnId="{A3EA16EC-6D6C-45C2-AFD5-A8E47691A2BE}">
      <dgm:prSet/>
      <dgm:spPr/>
      <dgm:t>
        <a:bodyPr/>
        <a:lstStyle/>
        <a:p>
          <a:endParaRPr lang="ru-RU"/>
        </a:p>
      </dgm:t>
    </dgm:pt>
    <dgm:pt modelId="{4EB1B5BA-71D2-43EF-9299-139D108FF5E9}" type="pres">
      <dgm:prSet presAssocID="{2AB93F09-3C34-4501-B642-E018102E1443}" presName="outerComposite" presStyleCnt="0">
        <dgm:presLayoutVars>
          <dgm:chMax val="5"/>
          <dgm:dir/>
          <dgm:resizeHandles val="exact"/>
        </dgm:presLayoutVars>
      </dgm:prSet>
      <dgm:spPr/>
    </dgm:pt>
    <dgm:pt modelId="{FB8D28F7-8D63-4AE6-9FB5-A2CF08BDD73C}" type="pres">
      <dgm:prSet presAssocID="{2AB93F09-3C34-4501-B642-E018102E1443}" presName="dummyMaxCanvas" presStyleCnt="0">
        <dgm:presLayoutVars/>
      </dgm:prSet>
      <dgm:spPr/>
    </dgm:pt>
    <dgm:pt modelId="{DFF98655-861E-45E2-8BF4-AEB78E38531D}" type="pres">
      <dgm:prSet presAssocID="{2AB93F09-3C34-4501-B642-E018102E1443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072CF5-C799-495D-A52C-AFEAA77CCE77}" type="pres">
      <dgm:prSet presAssocID="{2AB93F09-3C34-4501-B642-E018102E144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A90E35-C8E7-4A18-9CA0-A4E8C4F508E2}" type="pres">
      <dgm:prSet presAssocID="{2AB93F09-3C34-4501-B642-E018102E1443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9B0A30-601A-4749-B69B-06A2B1798BF3}" type="pres">
      <dgm:prSet presAssocID="{2AB93F09-3C34-4501-B642-E018102E1443}" presName="ThreeConn_1-2" presStyleLbl="fgAccFollowNode1" presStyleIdx="0" presStyleCnt="2" custAng="108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D021B-5C72-43CC-B73B-2F1C9EA7DB72}" type="pres">
      <dgm:prSet presAssocID="{2AB93F09-3C34-4501-B642-E018102E1443}" presName="ThreeConn_2-3" presStyleLbl="fgAccFollowNode1" presStyleIdx="1" presStyleCnt="2" custAng="108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CC6F09-2B68-4234-9832-E433AB44AE51}" type="pres">
      <dgm:prSet presAssocID="{2AB93F09-3C34-4501-B642-E018102E144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228B04-9E96-4D4C-9C47-3397237E0BB5}" type="pres">
      <dgm:prSet presAssocID="{2AB93F09-3C34-4501-B642-E018102E144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96F77-3C48-4A4B-AB52-DD56BAFFC02D}" type="pres">
      <dgm:prSet presAssocID="{2AB93F09-3C34-4501-B642-E018102E144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66B3CA-BF7B-4E91-8540-49BD1F9D07AC}" srcId="{2AB93F09-3C34-4501-B642-E018102E1443}" destId="{D8F4EE66-72BD-48B5-A8FF-5911208D39AA}" srcOrd="0" destOrd="0" parTransId="{7F9818B3-11CF-4369-ADA8-BCB9ECF286B3}" sibTransId="{D5DB1D5F-877B-4122-A08F-880F46D6656E}"/>
    <dgm:cxn modelId="{B639FB91-5934-4256-9C5C-CBA9C9AD5C52}" type="presOf" srcId="{D8F4EE66-72BD-48B5-A8FF-5911208D39AA}" destId="{77CC6F09-2B68-4234-9832-E433AB44AE51}" srcOrd="1" destOrd="0" presId="urn:microsoft.com/office/officeart/2005/8/layout/vProcess5"/>
    <dgm:cxn modelId="{A3EA16EC-6D6C-45C2-AFD5-A8E47691A2BE}" srcId="{2AB93F09-3C34-4501-B642-E018102E1443}" destId="{A044D845-6658-45F9-8044-72E83FB26A72}" srcOrd="2" destOrd="0" parTransId="{46D65D91-5C92-48D3-BA43-A266B92AAD9B}" sibTransId="{43A193F1-7C10-4BD1-A6B5-1D9A4F9B4987}"/>
    <dgm:cxn modelId="{305F3797-0D75-42CF-88A4-116777B015AC}" type="presOf" srcId="{A044D845-6658-45F9-8044-72E83FB26A72}" destId="{5AA96F77-3C48-4A4B-AB52-DD56BAFFC02D}" srcOrd="1" destOrd="0" presId="urn:microsoft.com/office/officeart/2005/8/layout/vProcess5"/>
    <dgm:cxn modelId="{E337D3F8-3BE7-4D27-B8E8-9A82BE770CBC}" type="presOf" srcId="{D8F4EE66-72BD-48B5-A8FF-5911208D39AA}" destId="{DFF98655-861E-45E2-8BF4-AEB78E38531D}" srcOrd="0" destOrd="0" presId="urn:microsoft.com/office/officeart/2005/8/layout/vProcess5"/>
    <dgm:cxn modelId="{44D748FD-F891-4962-B0DC-69A8D43AC9A3}" type="presOf" srcId="{A044D845-6658-45F9-8044-72E83FB26A72}" destId="{B5A90E35-C8E7-4A18-9CA0-A4E8C4F508E2}" srcOrd="0" destOrd="0" presId="urn:microsoft.com/office/officeart/2005/8/layout/vProcess5"/>
    <dgm:cxn modelId="{99C74C02-172E-4ED0-9D98-5034B22F9A6F}" type="presOf" srcId="{E822B511-F339-41D7-925F-C05DAE4EBB3D}" destId="{20072CF5-C799-495D-A52C-AFEAA77CCE77}" srcOrd="0" destOrd="0" presId="urn:microsoft.com/office/officeart/2005/8/layout/vProcess5"/>
    <dgm:cxn modelId="{1CACE916-C585-47D4-AE98-8B7AE9AA91EE}" type="presOf" srcId="{DF69403B-ABED-43C2-B72C-878E662492BA}" destId="{CCFD021B-5C72-43CC-B73B-2F1C9EA7DB72}" srcOrd="0" destOrd="0" presId="urn:microsoft.com/office/officeart/2005/8/layout/vProcess5"/>
    <dgm:cxn modelId="{5BC35369-1609-4764-9D4B-4738F4C1C384}" type="presOf" srcId="{2AB93F09-3C34-4501-B642-E018102E1443}" destId="{4EB1B5BA-71D2-43EF-9299-139D108FF5E9}" srcOrd="0" destOrd="0" presId="urn:microsoft.com/office/officeart/2005/8/layout/vProcess5"/>
    <dgm:cxn modelId="{FB5C0700-55DC-4BEC-A36A-C9E1E334D576}" type="presOf" srcId="{E822B511-F339-41D7-925F-C05DAE4EBB3D}" destId="{CE228B04-9E96-4D4C-9C47-3397237E0BB5}" srcOrd="1" destOrd="0" presId="urn:microsoft.com/office/officeart/2005/8/layout/vProcess5"/>
    <dgm:cxn modelId="{63CC96D1-CF11-4F60-B25C-DDBAD382A0BF}" type="presOf" srcId="{D5DB1D5F-877B-4122-A08F-880F46D6656E}" destId="{189B0A30-601A-4749-B69B-06A2B1798BF3}" srcOrd="0" destOrd="0" presId="urn:microsoft.com/office/officeart/2005/8/layout/vProcess5"/>
    <dgm:cxn modelId="{93955BFE-F22C-45F6-99C4-9CD281787599}" srcId="{2AB93F09-3C34-4501-B642-E018102E1443}" destId="{E822B511-F339-41D7-925F-C05DAE4EBB3D}" srcOrd="1" destOrd="0" parTransId="{CF44242C-64F4-48B2-AFD4-389F2E041C18}" sibTransId="{DF69403B-ABED-43C2-B72C-878E662492BA}"/>
    <dgm:cxn modelId="{B9C4894F-1C6E-4FA5-8AD6-E07BF1D4E1C1}" type="presParOf" srcId="{4EB1B5BA-71D2-43EF-9299-139D108FF5E9}" destId="{FB8D28F7-8D63-4AE6-9FB5-A2CF08BDD73C}" srcOrd="0" destOrd="0" presId="urn:microsoft.com/office/officeart/2005/8/layout/vProcess5"/>
    <dgm:cxn modelId="{ED893581-912B-452A-8F04-389B348F9076}" type="presParOf" srcId="{4EB1B5BA-71D2-43EF-9299-139D108FF5E9}" destId="{DFF98655-861E-45E2-8BF4-AEB78E38531D}" srcOrd="1" destOrd="0" presId="urn:microsoft.com/office/officeart/2005/8/layout/vProcess5"/>
    <dgm:cxn modelId="{7D1B016A-8392-4F3F-A642-79216C66CBB5}" type="presParOf" srcId="{4EB1B5BA-71D2-43EF-9299-139D108FF5E9}" destId="{20072CF5-C799-495D-A52C-AFEAA77CCE77}" srcOrd="2" destOrd="0" presId="urn:microsoft.com/office/officeart/2005/8/layout/vProcess5"/>
    <dgm:cxn modelId="{BA17E870-A05B-4368-B556-AFC940F856A9}" type="presParOf" srcId="{4EB1B5BA-71D2-43EF-9299-139D108FF5E9}" destId="{B5A90E35-C8E7-4A18-9CA0-A4E8C4F508E2}" srcOrd="3" destOrd="0" presId="urn:microsoft.com/office/officeart/2005/8/layout/vProcess5"/>
    <dgm:cxn modelId="{C890866A-BB97-44EC-A349-A8762CB1DEB1}" type="presParOf" srcId="{4EB1B5BA-71D2-43EF-9299-139D108FF5E9}" destId="{189B0A30-601A-4749-B69B-06A2B1798BF3}" srcOrd="4" destOrd="0" presId="urn:microsoft.com/office/officeart/2005/8/layout/vProcess5"/>
    <dgm:cxn modelId="{74BF9A5A-F639-41C8-A272-4BAC5A223404}" type="presParOf" srcId="{4EB1B5BA-71D2-43EF-9299-139D108FF5E9}" destId="{CCFD021B-5C72-43CC-B73B-2F1C9EA7DB72}" srcOrd="5" destOrd="0" presId="urn:microsoft.com/office/officeart/2005/8/layout/vProcess5"/>
    <dgm:cxn modelId="{B1A42BD0-2E9C-4674-8FBD-2960400AA3B6}" type="presParOf" srcId="{4EB1B5BA-71D2-43EF-9299-139D108FF5E9}" destId="{77CC6F09-2B68-4234-9832-E433AB44AE51}" srcOrd="6" destOrd="0" presId="urn:microsoft.com/office/officeart/2005/8/layout/vProcess5"/>
    <dgm:cxn modelId="{A9A61EF9-BBFD-4701-AE0D-BB4C58D65926}" type="presParOf" srcId="{4EB1B5BA-71D2-43EF-9299-139D108FF5E9}" destId="{CE228B04-9E96-4D4C-9C47-3397237E0BB5}" srcOrd="7" destOrd="0" presId="urn:microsoft.com/office/officeart/2005/8/layout/vProcess5"/>
    <dgm:cxn modelId="{451CB52E-06D8-4587-957B-304EB9288D12}" type="presParOf" srcId="{4EB1B5BA-71D2-43EF-9299-139D108FF5E9}" destId="{5AA96F77-3C48-4A4B-AB52-DD56BAFFC02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B93F09-3C34-4501-B642-E018102E1443}" type="doc">
      <dgm:prSet loTypeId="urn:microsoft.com/office/officeart/2005/8/layout/vProcess5" loCatId="process" qsTypeId="urn:microsoft.com/office/officeart/2005/8/quickstyle/3d3" qsCatId="3D" csTypeId="urn:microsoft.com/office/officeart/2005/8/colors/colorful2" csCatId="colorful" phldr="1"/>
      <dgm:spPr/>
    </dgm:pt>
    <dgm:pt modelId="{D8F4EE66-72BD-48B5-A8FF-5911208D39AA}">
      <dgm:prSet phldrT="[Текст]" custT="1"/>
      <dgm:spPr/>
      <dgm:t>
        <a:bodyPr/>
        <a:lstStyle/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Куратор МОиН РТ</a:t>
          </a:r>
        </a:p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(Отклонить, Утвердить) </a:t>
          </a:r>
          <a:endParaRPr lang="ru-RU" altLang="ru-RU" sz="2800" b="1" kern="1200" dirty="0">
            <a:latin typeface="Cambria" panose="02040503050406030204" pitchFamily="18" charset="0"/>
            <a:ea typeface="Tahoma" pitchFamily="34" charset="0"/>
            <a:cs typeface="Tahoma" pitchFamily="34" charset="0"/>
          </a:endParaRPr>
        </a:p>
      </dgm:t>
    </dgm:pt>
    <dgm:pt modelId="{7F9818B3-11CF-4369-ADA8-BCB9ECF286B3}" type="parTrans" cxnId="{E066B3CA-BF7B-4E91-8540-49BD1F9D07AC}">
      <dgm:prSet/>
      <dgm:spPr/>
      <dgm:t>
        <a:bodyPr/>
        <a:lstStyle/>
        <a:p>
          <a:endParaRPr lang="ru-RU"/>
        </a:p>
      </dgm:t>
    </dgm:pt>
    <dgm:pt modelId="{D5DB1D5F-877B-4122-A08F-880F46D6656E}" type="sibTrans" cxnId="{E066B3CA-BF7B-4E91-8540-49BD1F9D07AC}">
      <dgm:prSet/>
      <dgm:spPr/>
      <dgm:t>
        <a:bodyPr/>
        <a:lstStyle/>
        <a:p>
          <a:endParaRPr lang="ru-RU"/>
        </a:p>
      </dgm:t>
    </dgm:pt>
    <dgm:pt modelId="{E822B511-F339-41D7-925F-C05DAE4EBB3D}">
      <dgm:prSet phldrT="[Текст]" custT="1"/>
      <dgm:spPr/>
      <dgm:t>
        <a:bodyPr/>
        <a:lstStyle/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Куратор МР </a:t>
          </a:r>
        </a:p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(Отклонить, Куратор МОиН РТ)</a:t>
          </a:r>
          <a:endParaRPr lang="ru-RU" altLang="ru-RU" sz="2800" b="1" kern="1200" dirty="0">
            <a:latin typeface="Cambria" panose="02040503050406030204" pitchFamily="18" charset="0"/>
            <a:ea typeface="Tahoma" pitchFamily="34" charset="0"/>
            <a:cs typeface="Tahoma" pitchFamily="34" charset="0"/>
          </a:endParaRPr>
        </a:p>
      </dgm:t>
    </dgm:pt>
    <dgm:pt modelId="{CF44242C-64F4-48B2-AFD4-389F2E041C18}" type="parTrans" cxnId="{93955BFE-F22C-45F6-99C4-9CD281787599}">
      <dgm:prSet/>
      <dgm:spPr/>
      <dgm:t>
        <a:bodyPr/>
        <a:lstStyle/>
        <a:p>
          <a:endParaRPr lang="ru-RU"/>
        </a:p>
      </dgm:t>
    </dgm:pt>
    <dgm:pt modelId="{DF69403B-ABED-43C2-B72C-878E662492BA}" type="sibTrans" cxnId="{93955BFE-F22C-45F6-99C4-9CD281787599}">
      <dgm:prSet/>
      <dgm:spPr/>
      <dgm:t>
        <a:bodyPr/>
        <a:lstStyle/>
        <a:p>
          <a:endParaRPr lang="ru-RU"/>
        </a:p>
      </dgm:t>
    </dgm:pt>
    <dgm:pt modelId="{A044D845-6658-45F9-8044-72E83FB26A72}">
      <dgm:prSet phldrT="[Текст]" custT="1"/>
      <dgm:spPr/>
      <dgm:t>
        <a:bodyPr/>
        <a:lstStyle/>
        <a:p>
          <a:endParaRPr lang="ru-RU" altLang="ru-RU" sz="2500" b="1" kern="1200" dirty="0" smtClean="0">
            <a:latin typeface="+mn-lt"/>
            <a:ea typeface="Tahoma" pitchFamily="34" charset="0"/>
            <a:cs typeface="Tahoma" pitchFamily="34" charset="0"/>
          </a:endParaRPr>
        </a:p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Куратор ОО </a:t>
          </a:r>
        </a:p>
        <a:p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(Отклонить, Куратор МР)</a:t>
          </a:r>
        </a:p>
        <a:p>
          <a:endParaRPr lang="ru-RU" altLang="ru-RU" sz="2500" b="1" kern="1200" dirty="0">
            <a:latin typeface="+mn-lt"/>
            <a:ea typeface="Tahoma" pitchFamily="34" charset="0"/>
            <a:cs typeface="Tahoma" pitchFamily="34" charset="0"/>
          </a:endParaRPr>
        </a:p>
      </dgm:t>
    </dgm:pt>
    <dgm:pt modelId="{46D65D91-5C92-48D3-BA43-A266B92AAD9B}" type="parTrans" cxnId="{A3EA16EC-6D6C-45C2-AFD5-A8E47691A2BE}">
      <dgm:prSet/>
      <dgm:spPr/>
      <dgm:t>
        <a:bodyPr/>
        <a:lstStyle/>
        <a:p>
          <a:endParaRPr lang="ru-RU"/>
        </a:p>
      </dgm:t>
    </dgm:pt>
    <dgm:pt modelId="{43A193F1-7C10-4BD1-A6B5-1D9A4F9B4987}" type="sibTrans" cxnId="{A3EA16EC-6D6C-45C2-AFD5-A8E47691A2BE}">
      <dgm:prSet/>
      <dgm:spPr/>
      <dgm:t>
        <a:bodyPr/>
        <a:lstStyle/>
        <a:p>
          <a:endParaRPr lang="ru-RU"/>
        </a:p>
      </dgm:t>
    </dgm:pt>
    <dgm:pt modelId="{4EB1B5BA-71D2-43EF-9299-139D108FF5E9}" type="pres">
      <dgm:prSet presAssocID="{2AB93F09-3C34-4501-B642-E018102E1443}" presName="outerComposite" presStyleCnt="0">
        <dgm:presLayoutVars>
          <dgm:chMax val="5"/>
          <dgm:dir/>
          <dgm:resizeHandles val="exact"/>
        </dgm:presLayoutVars>
      </dgm:prSet>
      <dgm:spPr/>
    </dgm:pt>
    <dgm:pt modelId="{FB8D28F7-8D63-4AE6-9FB5-A2CF08BDD73C}" type="pres">
      <dgm:prSet presAssocID="{2AB93F09-3C34-4501-B642-E018102E1443}" presName="dummyMaxCanvas" presStyleCnt="0">
        <dgm:presLayoutVars/>
      </dgm:prSet>
      <dgm:spPr/>
    </dgm:pt>
    <dgm:pt modelId="{DFF98655-861E-45E2-8BF4-AEB78E38531D}" type="pres">
      <dgm:prSet presAssocID="{2AB93F09-3C34-4501-B642-E018102E1443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072CF5-C799-495D-A52C-AFEAA77CCE77}" type="pres">
      <dgm:prSet presAssocID="{2AB93F09-3C34-4501-B642-E018102E144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A90E35-C8E7-4A18-9CA0-A4E8C4F508E2}" type="pres">
      <dgm:prSet presAssocID="{2AB93F09-3C34-4501-B642-E018102E1443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9B0A30-601A-4749-B69B-06A2B1798BF3}" type="pres">
      <dgm:prSet presAssocID="{2AB93F09-3C34-4501-B642-E018102E1443}" presName="ThreeConn_1-2" presStyleLbl="fgAccFollowNode1" presStyleIdx="0" presStyleCnt="2" custAng="108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D021B-5C72-43CC-B73B-2F1C9EA7DB72}" type="pres">
      <dgm:prSet presAssocID="{2AB93F09-3C34-4501-B642-E018102E1443}" presName="ThreeConn_2-3" presStyleLbl="fgAccFollowNode1" presStyleIdx="1" presStyleCnt="2" custAng="108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CC6F09-2B68-4234-9832-E433AB44AE51}" type="pres">
      <dgm:prSet presAssocID="{2AB93F09-3C34-4501-B642-E018102E144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228B04-9E96-4D4C-9C47-3397237E0BB5}" type="pres">
      <dgm:prSet presAssocID="{2AB93F09-3C34-4501-B642-E018102E144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96F77-3C48-4A4B-AB52-DD56BAFFC02D}" type="pres">
      <dgm:prSet presAssocID="{2AB93F09-3C34-4501-B642-E018102E144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66B3CA-BF7B-4E91-8540-49BD1F9D07AC}" srcId="{2AB93F09-3C34-4501-B642-E018102E1443}" destId="{D8F4EE66-72BD-48B5-A8FF-5911208D39AA}" srcOrd="0" destOrd="0" parTransId="{7F9818B3-11CF-4369-ADA8-BCB9ECF286B3}" sibTransId="{D5DB1D5F-877B-4122-A08F-880F46D6656E}"/>
    <dgm:cxn modelId="{A3EA16EC-6D6C-45C2-AFD5-A8E47691A2BE}" srcId="{2AB93F09-3C34-4501-B642-E018102E1443}" destId="{A044D845-6658-45F9-8044-72E83FB26A72}" srcOrd="2" destOrd="0" parTransId="{46D65D91-5C92-48D3-BA43-A266B92AAD9B}" sibTransId="{43A193F1-7C10-4BD1-A6B5-1D9A4F9B4987}"/>
    <dgm:cxn modelId="{8D212C75-B1E2-4B47-93E5-972E79BC0E9D}" type="presOf" srcId="{E822B511-F339-41D7-925F-C05DAE4EBB3D}" destId="{CE228B04-9E96-4D4C-9C47-3397237E0BB5}" srcOrd="1" destOrd="0" presId="urn:microsoft.com/office/officeart/2005/8/layout/vProcess5"/>
    <dgm:cxn modelId="{36A67FAA-2067-4B83-863F-691B047D1DD5}" type="presOf" srcId="{A044D845-6658-45F9-8044-72E83FB26A72}" destId="{5AA96F77-3C48-4A4B-AB52-DD56BAFFC02D}" srcOrd="1" destOrd="0" presId="urn:microsoft.com/office/officeart/2005/8/layout/vProcess5"/>
    <dgm:cxn modelId="{F470D2F5-138D-44F6-99F4-0ECD7FAE6B89}" type="presOf" srcId="{2AB93F09-3C34-4501-B642-E018102E1443}" destId="{4EB1B5BA-71D2-43EF-9299-139D108FF5E9}" srcOrd="0" destOrd="0" presId="urn:microsoft.com/office/officeart/2005/8/layout/vProcess5"/>
    <dgm:cxn modelId="{ADF9D1C4-1E3B-4D29-9731-931527B3270B}" type="presOf" srcId="{D5DB1D5F-877B-4122-A08F-880F46D6656E}" destId="{189B0A30-601A-4749-B69B-06A2B1798BF3}" srcOrd="0" destOrd="0" presId="urn:microsoft.com/office/officeart/2005/8/layout/vProcess5"/>
    <dgm:cxn modelId="{DCF03E1C-1DE8-4058-9B8E-8DE5CA5EDE44}" type="presOf" srcId="{E822B511-F339-41D7-925F-C05DAE4EBB3D}" destId="{20072CF5-C799-495D-A52C-AFEAA77CCE77}" srcOrd="0" destOrd="0" presId="urn:microsoft.com/office/officeart/2005/8/layout/vProcess5"/>
    <dgm:cxn modelId="{484B9747-D276-4412-8AEE-901AF977B0A8}" type="presOf" srcId="{D8F4EE66-72BD-48B5-A8FF-5911208D39AA}" destId="{77CC6F09-2B68-4234-9832-E433AB44AE51}" srcOrd="1" destOrd="0" presId="urn:microsoft.com/office/officeart/2005/8/layout/vProcess5"/>
    <dgm:cxn modelId="{261BD4CB-8298-4CA3-86FF-7B588C5CB05D}" type="presOf" srcId="{DF69403B-ABED-43C2-B72C-878E662492BA}" destId="{CCFD021B-5C72-43CC-B73B-2F1C9EA7DB72}" srcOrd="0" destOrd="0" presId="urn:microsoft.com/office/officeart/2005/8/layout/vProcess5"/>
    <dgm:cxn modelId="{93955BFE-F22C-45F6-99C4-9CD281787599}" srcId="{2AB93F09-3C34-4501-B642-E018102E1443}" destId="{E822B511-F339-41D7-925F-C05DAE4EBB3D}" srcOrd="1" destOrd="0" parTransId="{CF44242C-64F4-48B2-AFD4-389F2E041C18}" sibTransId="{DF69403B-ABED-43C2-B72C-878E662492BA}"/>
    <dgm:cxn modelId="{62820F2D-149F-4512-843D-0289B87884C4}" type="presOf" srcId="{D8F4EE66-72BD-48B5-A8FF-5911208D39AA}" destId="{DFF98655-861E-45E2-8BF4-AEB78E38531D}" srcOrd="0" destOrd="0" presId="urn:microsoft.com/office/officeart/2005/8/layout/vProcess5"/>
    <dgm:cxn modelId="{AA03FDA5-3E93-4892-8942-0E84BB43346D}" type="presOf" srcId="{A044D845-6658-45F9-8044-72E83FB26A72}" destId="{B5A90E35-C8E7-4A18-9CA0-A4E8C4F508E2}" srcOrd="0" destOrd="0" presId="urn:microsoft.com/office/officeart/2005/8/layout/vProcess5"/>
    <dgm:cxn modelId="{FDC1B05C-FC29-4C93-9034-1048B0707188}" type="presParOf" srcId="{4EB1B5BA-71D2-43EF-9299-139D108FF5E9}" destId="{FB8D28F7-8D63-4AE6-9FB5-A2CF08BDD73C}" srcOrd="0" destOrd="0" presId="urn:microsoft.com/office/officeart/2005/8/layout/vProcess5"/>
    <dgm:cxn modelId="{E17F03B6-7AE4-40F2-969B-EC25F0F19D33}" type="presParOf" srcId="{4EB1B5BA-71D2-43EF-9299-139D108FF5E9}" destId="{DFF98655-861E-45E2-8BF4-AEB78E38531D}" srcOrd="1" destOrd="0" presId="urn:microsoft.com/office/officeart/2005/8/layout/vProcess5"/>
    <dgm:cxn modelId="{E9D9E27C-7E61-4428-894D-AEF023FBCEA8}" type="presParOf" srcId="{4EB1B5BA-71D2-43EF-9299-139D108FF5E9}" destId="{20072CF5-C799-495D-A52C-AFEAA77CCE77}" srcOrd="2" destOrd="0" presId="urn:microsoft.com/office/officeart/2005/8/layout/vProcess5"/>
    <dgm:cxn modelId="{4370C644-C1CF-4577-8854-E26CD72DB232}" type="presParOf" srcId="{4EB1B5BA-71D2-43EF-9299-139D108FF5E9}" destId="{B5A90E35-C8E7-4A18-9CA0-A4E8C4F508E2}" srcOrd="3" destOrd="0" presId="urn:microsoft.com/office/officeart/2005/8/layout/vProcess5"/>
    <dgm:cxn modelId="{45303E77-5A67-440A-82FC-D9F44CDC6633}" type="presParOf" srcId="{4EB1B5BA-71D2-43EF-9299-139D108FF5E9}" destId="{189B0A30-601A-4749-B69B-06A2B1798BF3}" srcOrd="4" destOrd="0" presId="urn:microsoft.com/office/officeart/2005/8/layout/vProcess5"/>
    <dgm:cxn modelId="{18AC35D9-3587-4DC2-91C0-299851C647FE}" type="presParOf" srcId="{4EB1B5BA-71D2-43EF-9299-139D108FF5E9}" destId="{CCFD021B-5C72-43CC-B73B-2F1C9EA7DB72}" srcOrd="5" destOrd="0" presId="urn:microsoft.com/office/officeart/2005/8/layout/vProcess5"/>
    <dgm:cxn modelId="{9C4E1C62-9A0A-468B-B9CD-7E55557E1892}" type="presParOf" srcId="{4EB1B5BA-71D2-43EF-9299-139D108FF5E9}" destId="{77CC6F09-2B68-4234-9832-E433AB44AE51}" srcOrd="6" destOrd="0" presId="urn:microsoft.com/office/officeart/2005/8/layout/vProcess5"/>
    <dgm:cxn modelId="{731FA351-3E07-400D-B681-E601CBD59A2F}" type="presParOf" srcId="{4EB1B5BA-71D2-43EF-9299-139D108FF5E9}" destId="{CE228B04-9E96-4D4C-9C47-3397237E0BB5}" srcOrd="7" destOrd="0" presId="urn:microsoft.com/office/officeart/2005/8/layout/vProcess5"/>
    <dgm:cxn modelId="{5A087137-CBC7-49AD-A6ED-B70076293BBA}" type="presParOf" srcId="{4EB1B5BA-71D2-43EF-9299-139D108FF5E9}" destId="{5AA96F77-3C48-4A4B-AB52-DD56BAFFC02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550112-22B4-498B-AEE3-A083B8E02D06}" type="doc">
      <dgm:prSet loTypeId="urn:microsoft.com/office/officeart/2005/8/layout/process4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5DEF940-B5B7-4450-B4BE-577BE508022C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 выбирает эксперта для аттестуемого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713F65-3FE0-4C17-AA46-66736E31CE9F}" type="parTrans" cxnId="{BCAE5910-E8C6-4D09-BD4D-758A52E78AA7}">
      <dgm:prSet/>
      <dgm:spPr/>
      <dgm:t>
        <a:bodyPr/>
        <a:lstStyle/>
        <a:p>
          <a:endParaRPr lang="ru-RU"/>
        </a:p>
      </dgm:t>
    </dgm:pt>
    <dgm:pt modelId="{1C808955-79B1-44BF-9211-CF8465508783}" type="sibTrans" cxnId="{BCAE5910-E8C6-4D09-BD4D-758A52E78AA7}">
      <dgm:prSet/>
      <dgm:spPr/>
      <dgm:t>
        <a:bodyPr/>
        <a:lstStyle/>
        <a:p>
          <a:endParaRPr lang="ru-RU"/>
        </a:p>
      </dgm:t>
    </dgm:pt>
    <dgm:pt modelId="{51BB8718-552E-4C8C-9058-9CE415314751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экспертизу аттестуемых из других районов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EED0FE7-4461-44EB-A636-A533B00DF944}" type="parTrans" cxnId="{BFA22896-8DC4-430C-A66F-032EFC2BEB93}">
      <dgm:prSet/>
      <dgm:spPr/>
      <dgm:t>
        <a:bodyPr/>
        <a:lstStyle/>
        <a:p>
          <a:endParaRPr lang="ru-RU"/>
        </a:p>
      </dgm:t>
    </dgm:pt>
    <dgm:pt modelId="{F61067FA-A4C7-4138-A068-21ED5EC8FFCD}" type="sibTrans" cxnId="{BFA22896-8DC4-430C-A66F-032EFC2BEB93}">
      <dgm:prSet/>
      <dgm:spPr/>
      <dgm:t>
        <a:bodyPr/>
        <a:lstStyle/>
        <a:p>
          <a:endParaRPr lang="ru-RU"/>
        </a:p>
      </dgm:t>
    </dgm:pt>
    <dgm:pt modelId="{8B441D1B-D8FC-450B-A432-1895E58E31F8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эксперты проводят заочную экспертизу у аттестуемых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27ACB4D-1D18-48B2-8039-FF5A7B6BB4E1}" type="parTrans" cxnId="{89B3AD83-68BC-477C-9BC5-F1D0E600A051}">
      <dgm:prSet/>
      <dgm:spPr/>
      <dgm:t>
        <a:bodyPr/>
        <a:lstStyle/>
        <a:p>
          <a:endParaRPr lang="ru-RU"/>
        </a:p>
      </dgm:t>
    </dgm:pt>
    <dgm:pt modelId="{0A65FC1D-506F-424E-A354-B34FDA638C49}" type="sibTrans" cxnId="{89B3AD83-68BC-477C-9BC5-F1D0E600A051}">
      <dgm:prSet/>
      <dgm:spPr/>
      <dgm:t>
        <a:bodyPr/>
        <a:lstStyle/>
        <a:p>
          <a:endParaRPr lang="ru-RU"/>
        </a:p>
      </dgm:t>
    </dgm:pt>
    <dgm:pt modelId="{D672BB56-26DA-4455-86C9-04104C41B6E4}" type="pres">
      <dgm:prSet presAssocID="{BC550112-22B4-498B-AEE3-A083B8E02D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6698AB-3B97-4732-8C5B-E08BC5C756FA}" type="pres">
      <dgm:prSet presAssocID="{8B441D1B-D8FC-450B-A432-1895E58E31F8}" presName="boxAndChildren" presStyleCnt="0"/>
      <dgm:spPr/>
      <dgm:t>
        <a:bodyPr/>
        <a:lstStyle/>
        <a:p>
          <a:endParaRPr lang="ru-RU"/>
        </a:p>
      </dgm:t>
    </dgm:pt>
    <dgm:pt modelId="{BA49743A-4A3E-49D6-B533-846E8CD27D0B}" type="pres">
      <dgm:prSet presAssocID="{8B441D1B-D8FC-450B-A432-1895E58E31F8}" presName="parentTextBox" presStyleLbl="node1" presStyleIdx="0" presStyleCnt="3"/>
      <dgm:spPr/>
      <dgm:t>
        <a:bodyPr/>
        <a:lstStyle/>
        <a:p>
          <a:endParaRPr lang="ru-RU"/>
        </a:p>
      </dgm:t>
    </dgm:pt>
    <dgm:pt modelId="{CDA5B136-EBEE-4C71-9F7E-622228796676}" type="pres">
      <dgm:prSet presAssocID="{F61067FA-A4C7-4138-A068-21ED5EC8FFCD}" presName="sp" presStyleCnt="0"/>
      <dgm:spPr/>
      <dgm:t>
        <a:bodyPr/>
        <a:lstStyle/>
        <a:p>
          <a:endParaRPr lang="ru-RU"/>
        </a:p>
      </dgm:t>
    </dgm:pt>
    <dgm:pt modelId="{4E6406F3-5485-437D-BAC6-8B1DC1690A05}" type="pres">
      <dgm:prSet presAssocID="{51BB8718-552E-4C8C-9058-9CE415314751}" presName="arrowAndChildren" presStyleCnt="0"/>
      <dgm:spPr/>
      <dgm:t>
        <a:bodyPr/>
        <a:lstStyle/>
        <a:p>
          <a:endParaRPr lang="ru-RU"/>
        </a:p>
      </dgm:t>
    </dgm:pt>
    <dgm:pt modelId="{0CCBC12D-B704-4CB2-BAC4-5FCAA6F95EEF}" type="pres">
      <dgm:prSet presAssocID="{51BB8718-552E-4C8C-9058-9CE415314751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62836C27-6994-4E53-944E-E687B9075BB0}" type="pres">
      <dgm:prSet presAssocID="{1C808955-79B1-44BF-9211-CF8465508783}" presName="sp" presStyleCnt="0"/>
      <dgm:spPr/>
      <dgm:t>
        <a:bodyPr/>
        <a:lstStyle/>
        <a:p>
          <a:endParaRPr lang="ru-RU"/>
        </a:p>
      </dgm:t>
    </dgm:pt>
    <dgm:pt modelId="{0B5144D2-DFCF-45BA-B7AE-970B09FA93DC}" type="pres">
      <dgm:prSet presAssocID="{A5DEF940-B5B7-4450-B4BE-577BE508022C}" presName="arrowAndChildren" presStyleCnt="0"/>
      <dgm:spPr/>
      <dgm:t>
        <a:bodyPr/>
        <a:lstStyle/>
        <a:p>
          <a:endParaRPr lang="ru-RU"/>
        </a:p>
      </dgm:t>
    </dgm:pt>
    <dgm:pt modelId="{CBE07CBB-F22F-46BB-B2CE-E09B06406739}" type="pres">
      <dgm:prSet presAssocID="{A5DEF940-B5B7-4450-B4BE-577BE508022C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BCAE5910-E8C6-4D09-BD4D-758A52E78AA7}" srcId="{BC550112-22B4-498B-AEE3-A083B8E02D06}" destId="{A5DEF940-B5B7-4450-B4BE-577BE508022C}" srcOrd="0" destOrd="0" parTransId="{8E713F65-3FE0-4C17-AA46-66736E31CE9F}" sibTransId="{1C808955-79B1-44BF-9211-CF8465508783}"/>
    <dgm:cxn modelId="{89B3AD83-68BC-477C-9BC5-F1D0E600A051}" srcId="{BC550112-22B4-498B-AEE3-A083B8E02D06}" destId="{8B441D1B-D8FC-450B-A432-1895E58E31F8}" srcOrd="2" destOrd="0" parTransId="{927ACB4D-1D18-48B2-8039-FF5A7B6BB4E1}" sibTransId="{0A65FC1D-506F-424E-A354-B34FDA638C49}"/>
    <dgm:cxn modelId="{7750056B-9558-456C-98C6-1FFCDAB9AEA8}" type="presOf" srcId="{BC550112-22B4-498B-AEE3-A083B8E02D06}" destId="{D672BB56-26DA-4455-86C9-04104C41B6E4}" srcOrd="0" destOrd="0" presId="urn:microsoft.com/office/officeart/2005/8/layout/process4"/>
    <dgm:cxn modelId="{BFA22896-8DC4-430C-A66F-032EFC2BEB93}" srcId="{BC550112-22B4-498B-AEE3-A083B8E02D06}" destId="{51BB8718-552E-4C8C-9058-9CE415314751}" srcOrd="1" destOrd="0" parTransId="{EEED0FE7-4461-44EB-A636-A533B00DF944}" sibTransId="{F61067FA-A4C7-4138-A068-21ED5EC8FFCD}"/>
    <dgm:cxn modelId="{9CAD6539-AC73-4F72-8273-8E58683C1905}" type="presOf" srcId="{51BB8718-552E-4C8C-9058-9CE415314751}" destId="{0CCBC12D-B704-4CB2-BAC4-5FCAA6F95EEF}" srcOrd="0" destOrd="0" presId="urn:microsoft.com/office/officeart/2005/8/layout/process4"/>
    <dgm:cxn modelId="{ED8472F9-EA52-4182-8A8C-1BFA5AB42FB2}" type="presOf" srcId="{A5DEF940-B5B7-4450-B4BE-577BE508022C}" destId="{CBE07CBB-F22F-46BB-B2CE-E09B06406739}" srcOrd="0" destOrd="0" presId="urn:microsoft.com/office/officeart/2005/8/layout/process4"/>
    <dgm:cxn modelId="{069537D4-CBA0-4CA0-9C84-3ECD03187856}" type="presOf" srcId="{8B441D1B-D8FC-450B-A432-1895E58E31F8}" destId="{BA49743A-4A3E-49D6-B533-846E8CD27D0B}" srcOrd="0" destOrd="0" presId="urn:microsoft.com/office/officeart/2005/8/layout/process4"/>
    <dgm:cxn modelId="{C3742685-1E09-4A79-B3DD-187FB0A72E2A}" type="presParOf" srcId="{D672BB56-26DA-4455-86C9-04104C41B6E4}" destId="{6B6698AB-3B97-4732-8C5B-E08BC5C756FA}" srcOrd="0" destOrd="0" presId="urn:microsoft.com/office/officeart/2005/8/layout/process4"/>
    <dgm:cxn modelId="{672FC7F0-A032-4532-99C9-8AE80CE0EF9E}" type="presParOf" srcId="{6B6698AB-3B97-4732-8C5B-E08BC5C756FA}" destId="{BA49743A-4A3E-49D6-B533-846E8CD27D0B}" srcOrd="0" destOrd="0" presId="urn:microsoft.com/office/officeart/2005/8/layout/process4"/>
    <dgm:cxn modelId="{0927C34F-0704-48F8-9B4A-2305BD12E85B}" type="presParOf" srcId="{D672BB56-26DA-4455-86C9-04104C41B6E4}" destId="{CDA5B136-EBEE-4C71-9F7E-622228796676}" srcOrd="1" destOrd="0" presId="urn:microsoft.com/office/officeart/2005/8/layout/process4"/>
    <dgm:cxn modelId="{50512044-AE33-423A-86CF-DAB4CDF63EE6}" type="presParOf" srcId="{D672BB56-26DA-4455-86C9-04104C41B6E4}" destId="{4E6406F3-5485-437D-BAC6-8B1DC1690A05}" srcOrd="2" destOrd="0" presId="urn:microsoft.com/office/officeart/2005/8/layout/process4"/>
    <dgm:cxn modelId="{284AA1CD-20F1-4201-8CA5-286052365914}" type="presParOf" srcId="{4E6406F3-5485-437D-BAC6-8B1DC1690A05}" destId="{0CCBC12D-B704-4CB2-BAC4-5FCAA6F95EEF}" srcOrd="0" destOrd="0" presId="urn:microsoft.com/office/officeart/2005/8/layout/process4"/>
    <dgm:cxn modelId="{41F0E8F1-0BA4-43C3-92D9-A423B61D1466}" type="presParOf" srcId="{D672BB56-26DA-4455-86C9-04104C41B6E4}" destId="{62836C27-6994-4E53-944E-E687B9075BB0}" srcOrd="3" destOrd="0" presId="urn:microsoft.com/office/officeart/2005/8/layout/process4"/>
    <dgm:cxn modelId="{94F77FA8-4FF6-44EB-AD66-1138B30C58D2}" type="presParOf" srcId="{D672BB56-26DA-4455-86C9-04104C41B6E4}" destId="{0B5144D2-DFCF-45BA-B7AE-970B09FA93DC}" srcOrd="4" destOrd="0" presId="urn:microsoft.com/office/officeart/2005/8/layout/process4"/>
    <dgm:cxn modelId="{986C010E-EE4B-451D-9E92-DCE847C798C1}" type="presParOf" srcId="{0B5144D2-DFCF-45BA-B7AE-970B09FA93DC}" destId="{CBE07CBB-F22F-46BB-B2CE-E09B0640673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92869A-7295-44BE-B324-B3882516F622}">
      <dsp:nvSpPr>
        <dsp:cNvPr id="0" name=""/>
        <dsp:cNvSpPr/>
      </dsp:nvSpPr>
      <dsp:spPr>
        <a:xfrm>
          <a:off x="463963" y="0"/>
          <a:ext cx="2574831" cy="405348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307237-3257-4410-A40A-79438FDBD2CC}">
      <dsp:nvSpPr>
        <dsp:cNvPr id="0" name=""/>
        <dsp:cNvSpPr/>
      </dsp:nvSpPr>
      <dsp:spPr>
        <a:xfrm>
          <a:off x="1401956" y="407525"/>
          <a:ext cx="2372485" cy="959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FF0000"/>
              </a:solidFill>
              <a:effectLst/>
              <a:latin typeface="Cambria" panose="02040503050406030204" pitchFamily="18" charset="0"/>
            </a:rPr>
            <a:t>Прием заявлений</a:t>
          </a:r>
        </a:p>
      </dsp:txBody>
      <dsp:txXfrm>
        <a:off x="1401956" y="407525"/>
        <a:ext cx="2372485" cy="959535"/>
      </dsp:txXfrm>
    </dsp:sp>
    <dsp:sp modelId="{7708BA49-FB88-46A2-BB7D-010FB1BB19E8}">
      <dsp:nvSpPr>
        <dsp:cNvPr id="0" name=""/>
        <dsp:cNvSpPr/>
      </dsp:nvSpPr>
      <dsp:spPr>
        <a:xfrm>
          <a:off x="1395244" y="1487002"/>
          <a:ext cx="2385908" cy="959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FF0000"/>
              </a:solidFill>
              <a:effectLst/>
              <a:latin typeface="Cambria" panose="02040503050406030204" pitchFamily="18" charset="0"/>
            </a:rPr>
            <a:t>Экспертиза</a:t>
          </a:r>
        </a:p>
      </dsp:txBody>
      <dsp:txXfrm>
        <a:off x="1395244" y="1487002"/>
        <a:ext cx="2385908" cy="959535"/>
      </dsp:txXfrm>
    </dsp:sp>
    <dsp:sp modelId="{1EEB2D03-4702-4F7C-9869-693844C8406C}">
      <dsp:nvSpPr>
        <dsp:cNvPr id="0" name=""/>
        <dsp:cNvSpPr/>
      </dsp:nvSpPr>
      <dsp:spPr>
        <a:xfrm>
          <a:off x="1391889" y="2566480"/>
          <a:ext cx="2392619" cy="9595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kern="1200" dirty="0" smtClean="0">
              <a:solidFill>
                <a:srgbClr val="FF0000"/>
              </a:solidFill>
              <a:effectLst/>
              <a:latin typeface="Cambria" panose="02040503050406030204" pitchFamily="18" charset="0"/>
            </a:rPr>
            <a:t>Итоги аттестации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91889" y="2566480"/>
        <a:ext cx="2392619" cy="95953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F98655-861E-45E2-8BF4-AEB78E38531D}">
      <dsp:nvSpPr>
        <dsp:cNvPr id="0" name=""/>
        <dsp:cNvSpPr/>
      </dsp:nvSpPr>
      <dsp:spPr>
        <a:xfrm>
          <a:off x="0" y="0"/>
          <a:ext cx="6618730" cy="13825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Куратор МОиН РТ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(Отклонить, Утвердить) </a:t>
          </a:r>
          <a:endParaRPr lang="ru-RU" altLang="ru-RU" sz="2800" b="1" kern="1200" dirty="0">
            <a:latin typeface="Cambria" panose="02040503050406030204" pitchFamily="18" charset="0"/>
            <a:ea typeface="Tahoma" pitchFamily="34" charset="0"/>
            <a:cs typeface="Tahoma" pitchFamily="34" charset="0"/>
          </a:endParaRPr>
        </a:p>
      </dsp:txBody>
      <dsp:txXfrm>
        <a:off x="0" y="0"/>
        <a:ext cx="5207834" cy="1382553"/>
      </dsp:txXfrm>
    </dsp:sp>
    <dsp:sp modelId="{20072CF5-C799-495D-A52C-AFEAA77CCE77}">
      <dsp:nvSpPr>
        <dsp:cNvPr id="0" name=""/>
        <dsp:cNvSpPr/>
      </dsp:nvSpPr>
      <dsp:spPr>
        <a:xfrm>
          <a:off x="584005" y="1612979"/>
          <a:ext cx="6618730" cy="1382553"/>
        </a:xfrm>
        <a:prstGeom prst="roundRect">
          <a:avLst>
            <a:gd name="adj" fmla="val 10000"/>
          </a:avLst>
        </a:prstGeom>
        <a:solidFill>
          <a:schemeClr val="accent2">
            <a:hueOff val="-10081594"/>
            <a:satOff val="4384"/>
            <a:lumOff val="127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Куратор МР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(Отклонить, Куратор МОиН РТ)</a:t>
          </a:r>
          <a:endParaRPr lang="ru-RU" altLang="ru-RU" sz="2800" b="1" kern="1200" dirty="0">
            <a:latin typeface="Cambria" panose="02040503050406030204" pitchFamily="18" charset="0"/>
            <a:ea typeface="Tahoma" pitchFamily="34" charset="0"/>
            <a:cs typeface="Tahoma" pitchFamily="34" charset="0"/>
          </a:endParaRPr>
        </a:p>
      </dsp:txBody>
      <dsp:txXfrm>
        <a:off x="584005" y="1612979"/>
        <a:ext cx="5136065" cy="1382553"/>
      </dsp:txXfrm>
    </dsp:sp>
    <dsp:sp modelId="{B5A90E35-C8E7-4A18-9CA0-A4E8C4F508E2}">
      <dsp:nvSpPr>
        <dsp:cNvPr id="0" name=""/>
        <dsp:cNvSpPr/>
      </dsp:nvSpPr>
      <dsp:spPr>
        <a:xfrm>
          <a:off x="1168011" y="3225958"/>
          <a:ext cx="6618730" cy="1382553"/>
        </a:xfrm>
        <a:prstGeom prst="roundRect">
          <a:avLst>
            <a:gd name="adj" fmla="val 10000"/>
          </a:avLst>
        </a:prstGeom>
        <a:solidFill>
          <a:schemeClr val="accent2">
            <a:hueOff val="-20163188"/>
            <a:satOff val="8769"/>
            <a:lumOff val="255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altLang="ru-RU" sz="2500" b="1" kern="1200" dirty="0" smtClean="0">
            <a:latin typeface="+mn-lt"/>
            <a:ea typeface="Tahoma" pitchFamily="34" charset="0"/>
            <a:cs typeface="Tahoma" pitchFamily="34" charset="0"/>
          </a:endParaRP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Куратор ОО 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800" b="1" kern="1200" dirty="0" smtClean="0">
              <a:latin typeface="Cambria" panose="02040503050406030204" pitchFamily="18" charset="0"/>
              <a:ea typeface="Tahoma" pitchFamily="34" charset="0"/>
              <a:cs typeface="Tahoma" pitchFamily="34" charset="0"/>
            </a:rPr>
            <a:t>(Отклонить, Куратор МР)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altLang="ru-RU" sz="2500" b="1" kern="1200" dirty="0">
            <a:latin typeface="+mn-lt"/>
            <a:ea typeface="Tahoma" pitchFamily="34" charset="0"/>
            <a:cs typeface="Tahoma" pitchFamily="34" charset="0"/>
          </a:endParaRPr>
        </a:p>
      </dsp:txBody>
      <dsp:txXfrm>
        <a:off x="1168011" y="3225958"/>
        <a:ext cx="5136065" cy="1382553"/>
      </dsp:txXfrm>
    </dsp:sp>
    <dsp:sp modelId="{189B0A30-601A-4749-B69B-06A2B1798BF3}">
      <dsp:nvSpPr>
        <dsp:cNvPr id="0" name=""/>
        <dsp:cNvSpPr/>
      </dsp:nvSpPr>
      <dsp:spPr>
        <a:xfrm rot="10800000">
          <a:off x="5720070" y="1048436"/>
          <a:ext cx="898659" cy="89865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 rot="10800000">
        <a:off x="5720070" y="1048436"/>
        <a:ext cx="898659" cy="898659"/>
      </dsp:txXfrm>
    </dsp:sp>
    <dsp:sp modelId="{CCFD021B-5C72-43CC-B73B-2F1C9EA7DB72}">
      <dsp:nvSpPr>
        <dsp:cNvPr id="0" name=""/>
        <dsp:cNvSpPr/>
      </dsp:nvSpPr>
      <dsp:spPr>
        <a:xfrm rot="10800000">
          <a:off x="6304076" y="2652198"/>
          <a:ext cx="898659" cy="89865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20984249"/>
            <a:satOff val="16603"/>
            <a:lumOff val="117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 rot="10800000">
        <a:off x="6304076" y="2652198"/>
        <a:ext cx="898659" cy="89865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71ADD-2DD3-41FF-942A-C3A90682E759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2BA38-F0D7-442D-B3EF-5D561E412A0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25360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3588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78879" y="4343401"/>
            <a:ext cx="5893322" cy="43292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79768" y="4729561"/>
            <a:ext cx="5438140" cy="3909239"/>
          </a:xfrm>
        </p:spPr>
        <p:txBody>
          <a:bodyPr/>
          <a:lstStyle/>
          <a:p>
            <a:pPr indent="542478"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6395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F5C3-C9F5-40F2-8017-BC469BB515E1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629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1F4172-CFC7-4596-9DC7-3A0662B8B4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B56BA-4046-45D5-95F4-92E75209C2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05805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01.10.2015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543800" cy="2593975"/>
          </a:xfrm>
        </p:spPr>
        <p:txBody>
          <a:bodyPr/>
          <a:lstStyle/>
          <a:p>
            <a:pPr algn="ctr"/>
            <a:r>
              <a:rPr lang="ru-RU" sz="4800" dirty="0" smtClean="0">
                <a:latin typeface="Cambria" panose="02040503050406030204" pitchFamily="18" charset="0"/>
              </a:rPr>
              <a:t>Педагогическая аттестация 2015 год</a:t>
            </a:r>
            <a:endParaRPr lang="ru-RU" sz="4800" dirty="0"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3717032"/>
            <a:ext cx="6031944" cy="10668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Муратова Е.Н., методист УМС ИМО  г. Казани по Советскому району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00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57364"/>
            <a:ext cx="7886700" cy="4813402"/>
          </a:xfrm>
        </p:spPr>
        <p:txBody>
          <a:bodyPr>
            <a:normAutofit/>
          </a:bodyPr>
          <a:lstStyle/>
          <a:p>
            <a:pPr defTabSz="914400">
              <a:spcBef>
                <a:spcPts val="30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cs typeface="Clear Sans" pitchFamily="34" charset="0"/>
              </a:rPr>
              <a:t> </a:t>
            </a:r>
            <a:r>
              <a:rPr lang="ru-RU" sz="2000" b="1" dirty="0" smtClean="0">
                <a:latin typeface="Clear Sans" pitchFamily="34" charset="0"/>
                <a:ea typeface="Tahoma" pitchFamily="34" charset="0"/>
                <a:cs typeface="Clear Sans" pitchFamily="34" charset="0"/>
              </a:rPr>
              <a:t>После прохождения тестирования пакеты документов:</a:t>
            </a:r>
          </a:p>
          <a:p>
            <a:pPr marL="624078" indent="-514350" defTabSz="914400">
              <a:spcBef>
                <a:spcPts val="300"/>
              </a:spcBef>
              <a:buNone/>
            </a:pPr>
            <a:r>
              <a:rPr lang="ru-RU" sz="2000" b="1" dirty="0" smtClean="0">
                <a:latin typeface="Clear Sans" pitchFamily="34" charset="0"/>
                <a:ea typeface="Tahoma" pitchFamily="34" charset="0"/>
                <a:cs typeface="Clear Sans" pitchFamily="34" charset="0"/>
              </a:rPr>
              <a:t>1.Отправляются куратору ОО (если набрано нужное количество баллов)</a:t>
            </a:r>
          </a:p>
          <a:p>
            <a:pPr marL="624078" indent="-514350" defTabSz="914400">
              <a:spcBef>
                <a:spcPts val="300"/>
              </a:spcBef>
              <a:buNone/>
            </a:pPr>
            <a:r>
              <a:rPr lang="ru-RU" sz="2000" b="1" dirty="0" smtClean="0">
                <a:latin typeface="Clear Sans" pitchFamily="34" charset="0"/>
                <a:ea typeface="Tahoma" pitchFamily="34" charset="0"/>
                <a:cs typeface="Clear Sans" pitchFamily="34" charset="0"/>
              </a:rPr>
              <a:t>2.Куратор ОО отправляет пакеты куратору МР</a:t>
            </a:r>
          </a:p>
          <a:p>
            <a:pPr marL="624078" indent="-514350">
              <a:spcBef>
                <a:spcPts val="300"/>
              </a:spcBef>
              <a:buNone/>
            </a:pPr>
            <a:r>
              <a:rPr lang="ru-RU" sz="2000" b="1" dirty="0" smtClean="0">
                <a:latin typeface="Clear Sans" pitchFamily="34" charset="0"/>
                <a:ea typeface="Tahoma" pitchFamily="34" charset="0"/>
                <a:cs typeface="Clear Sans" pitchFamily="34" charset="0"/>
              </a:rPr>
              <a:t>3. Куратор МР отправляет пакеты куратору МО и Н РТ</a:t>
            </a:r>
          </a:p>
          <a:p>
            <a:pPr marL="624078" indent="-514350" defTabSz="914400">
              <a:spcBef>
                <a:spcPts val="300"/>
              </a:spcBef>
              <a:buNone/>
            </a:pPr>
            <a:endParaRPr lang="ru-RU" sz="2000" b="1" dirty="0" smtClean="0"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marL="624078" indent="-514350" defTabSz="914400">
              <a:spcBef>
                <a:spcPts val="300"/>
              </a:spcBef>
              <a:buNone/>
            </a:pPr>
            <a:r>
              <a:rPr lang="ru-RU" sz="2000" b="1" dirty="0" smtClean="0">
                <a:latin typeface="Clear Sans" pitchFamily="34" charset="0"/>
                <a:ea typeface="Tahoma" pitchFamily="34" charset="0"/>
                <a:cs typeface="Clear Sans" pitchFamily="34" charset="0"/>
              </a:rPr>
              <a:t>4.«Отказ в государственной услуге», т.е заявление блокируется (если баллы не набраны)</a:t>
            </a:r>
          </a:p>
          <a:p>
            <a:pPr defTabSz="914400">
              <a:spcBef>
                <a:spcPts val="300"/>
              </a:spcBef>
              <a:buNone/>
            </a:pP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39338"/>
            <a:ext cx="7766468" cy="1533935"/>
          </a:xfrm>
        </p:spPr>
        <p:txBody>
          <a:bodyPr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Этапы аттестации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1.3.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Cambria" panose="02040503050406030204" pitchFamily="18" charset="0"/>
              </a:rPr>
              <a:t>Согласование в образовательной организации, муниципальном районе и  </a:t>
            </a:r>
            <a:r>
              <a:rPr lang="ru-RU" sz="2800" dirty="0" err="1" smtClean="0">
                <a:solidFill>
                  <a:srgbClr val="0070C0"/>
                </a:solidFill>
                <a:effectLst/>
                <a:latin typeface="Cambria" panose="02040503050406030204" pitchFamily="18" charset="0"/>
              </a:rPr>
              <a:t>МОиН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Cambria" panose="02040503050406030204" pitchFamily="18" charset="0"/>
              </a:rPr>
              <a:t>  РТ (Утверждено/Отклонено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lear Sans" pitchFamily="34" charset="0"/>
              <a:ea typeface="+mn-ea"/>
              <a:cs typeface="Clear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15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1307525"/>
              </p:ext>
            </p:extLst>
          </p:nvPr>
        </p:nvGraphicFramePr>
        <p:xfrm>
          <a:off x="496253" y="272304"/>
          <a:ext cx="8223501" cy="6037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3501"/>
              </a:tblGrid>
              <a:tr h="603701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Times New Roman"/>
                        </a:rPr>
                        <a:t>          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  Сроки направления документов: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dirty="0" smtClean="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rPr>
                        <a:t>30 октября 2015 г. – </a:t>
                      </a:r>
                      <a:r>
                        <a:rPr lang="ru-RU" altLang="ru-RU" sz="2800" b="1" dirty="0" smtClean="0">
                          <a:solidFill>
                            <a:srgbClr val="FF5050"/>
                          </a:solidFill>
                          <a:latin typeface="Cambria" panose="02040503050406030204" pitchFamily="18" charset="0"/>
                        </a:rPr>
                        <a:t>приказ  о проведении аттестации</a:t>
                      </a:r>
                      <a:r>
                        <a:rPr lang="ru-RU" altLang="ru-RU" sz="2800" b="1" dirty="0" smtClean="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rPr>
                        <a:t> в Системе, в разделе «Нормативные документы».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altLang="ru-RU" sz="2800" b="1" dirty="0" smtClean="0">
                        <a:solidFill>
                          <a:schemeClr val="tx1"/>
                        </a:solidFill>
                        <a:latin typeface="Cambria" panose="02040503050406030204" pitchFamily="18" charset="0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dirty="0" smtClean="0">
                          <a:solidFill>
                            <a:srgbClr val="004821"/>
                          </a:solidFill>
                          <a:latin typeface="Cambria" panose="02040503050406030204" pitchFamily="18" charset="0"/>
                        </a:rPr>
                        <a:t>Если у работника стоит статус 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«Утверждено», </a:t>
                      </a:r>
                      <a:r>
                        <a:rPr lang="ru-RU" altLang="ru-RU" sz="2800" b="1" dirty="0" smtClean="0">
                          <a:solidFill>
                            <a:srgbClr val="004821"/>
                          </a:solidFill>
                          <a:latin typeface="Cambria" panose="02040503050406030204" pitchFamily="18" charset="0"/>
                        </a:rPr>
                        <a:t>значит он идет на 2 этап аттестации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dirty="0" smtClean="0">
                          <a:solidFill>
                            <a:srgbClr val="004821"/>
                          </a:solidFill>
                          <a:latin typeface="Cambria" panose="02040503050406030204" pitchFamily="18" charset="0"/>
                        </a:rPr>
                        <a:t>Контролируйте направление документов (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заявление вернулось, куратор</a:t>
                      </a:r>
                      <a:r>
                        <a:rPr lang="ru-RU" altLang="ru-RU" sz="2800" b="1" baseline="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 ОО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 не направляет</a:t>
                      </a:r>
                      <a:r>
                        <a:rPr lang="ru-RU" altLang="ru-RU" sz="2800" b="1" dirty="0" smtClean="0">
                          <a:solidFill>
                            <a:srgbClr val="004821"/>
                          </a:solidFill>
                          <a:latin typeface="Cambria" panose="02040503050406030204" pitchFamily="18" charset="0"/>
                        </a:rPr>
                        <a:t>)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altLang="ru-RU" sz="2800" b="1" dirty="0" smtClean="0">
                        <a:solidFill>
                          <a:srgbClr val="FF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22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358082" cy="1143000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Этапы прохождения заявления аттестуемого</a:t>
            </a:r>
            <a:br>
              <a:rPr lang="ru-RU" altLang="ru-RU" sz="32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endParaRPr lang="ru-RU" altLang="ru-RU" sz="3200" b="1" dirty="0" smtClean="0">
              <a:solidFill>
                <a:srgbClr val="09025E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357785735"/>
              </p:ext>
            </p:extLst>
          </p:nvPr>
        </p:nvGraphicFramePr>
        <p:xfrm>
          <a:off x="1142976" y="1500174"/>
          <a:ext cx="778674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6608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57364"/>
            <a:ext cx="7886700" cy="4813402"/>
          </a:xfrm>
        </p:spPr>
        <p:txBody>
          <a:bodyPr>
            <a:normAutofit/>
          </a:bodyPr>
          <a:lstStyle/>
          <a:p>
            <a:pPr defTabSz="914400">
              <a:spcBef>
                <a:spcPts val="30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cs typeface="Clear Sans" pitchFamily="34" charset="0"/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cs typeface="Clear Sans" pitchFamily="34" charset="0"/>
              </a:rPr>
              <a:t>Педагоги прикрепляют:</a:t>
            </a:r>
          </a:p>
          <a:p>
            <a:r>
              <a:rPr lang="ru-RU" sz="2000" dirty="0" smtClean="0"/>
              <a:t>Справка (свидетельство) о ведении экспериментальной и инновационной работы (на высшую)</a:t>
            </a:r>
          </a:p>
          <a:p>
            <a:r>
              <a:rPr lang="ru-RU" sz="2000" dirty="0" smtClean="0"/>
              <a:t>Документ, подтверждающий участие обучающихся (воспитанников), в олимпиадах, конкурсах и т.п.  ( за 5 лет) 1 документ.</a:t>
            </a:r>
          </a:p>
          <a:p>
            <a:r>
              <a:rPr lang="ru-RU" sz="2000" dirty="0" smtClean="0"/>
              <a:t>Карта результативности  педагога (скачать в системе ЭО)</a:t>
            </a:r>
          </a:p>
          <a:p>
            <a:r>
              <a:rPr lang="ru-RU" sz="2000" dirty="0" smtClean="0"/>
              <a:t>Индивидуальный план повышения профессионального уровня</a:t>
            </a:r>
          </a:p>
          <a:p>
            <a:pPr marL="624078" indent="-514350" defTabSz="914400">
              <a:spcBef>
                <a:spcPts val="300"/>
              </a:spcBef>
              <a:buNone/>
            </a:pP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39338"/>
            <a:ext cx="7766468" cy="153393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Этапы аттестации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</a:br>
            <a:r>
              <a:rPr lang="ru-RU" sz="28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2.1. </a:t>
            </a:r>
            <a:r>
              <a:rPr lang="ru-RU" sz="280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</a:rPr>
              <a:t>Формирование пакета документов</a:t>
            </a:r>
            <a:r>
              <a:rPr lang="ru-RU" sz="2800" dirty="0" smtClean="0">
                <a:effectLst/>
                <a:latin typeface="Cambria" panose="02040503050406030204" pitchFamily="18" charset="0"/>
              </a:rPr>
              <a:t/>
            </a:r>
            <a:br>
              <a:rPr lang="ru-RU" sz="2800" dirty="0" smtClean="0">
                <a:effectLst/>
                <a:latin typeface="Cambria" panose="02040503050406030204" pitchFamily="18" charset="0"/>
              </a:rPr>
            </a:b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lear Sans" pitchFamily="34" charset="0"/>
              <a:ea typeface="+mn-ea"/>
              <a:cs typeface="Clear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15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57364"/>
            <a:ext cx="7886700" cy="4813402"/>
          </a:xfrm>
        </p:spPr>
        <p:txBody>
          <a:bodyPr>
            <a:normAutofit/>
          </a:bodyPr>
          <a:lstStyle/>
          <a:p>
            <a:pPr defTabSz="914400">
              <a:spcBef>
                <a:spcPts val="30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cs typeface="Clear Sans" pitchFamily="34" charset="0"/>
              </a:rPr>
              <a:t> 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66468" cy="3500462"/>
          </a:xfrm>
        </p:spPr>
        <p:txBody>
          <a:bodyPr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</a:br>
            <a:r>
              <a:rPr lang="ru-RU" sz="3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Этапы аттестации</a:t>
            </a:r>
            <a:r>
              <a:rPr lang="ru-RU" sz="31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/>
            </a:r>
            <a:br>
              <a:rPr lang="ru-RU" sz="31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</a:br>
            <a:r>
              <a:rPr lang="ru-RU" sz="31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2.2. </a:t>
            </a:r>
            <a:r>
              <a:rPr lang="ru-RU" sz="310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</a:rPr>
              <a:t>Согласование в образовательной организации, муниципальном районе</a:t>
            </a:r>
            <a:br>
              <a:rPr lang="ru-RU" sz="310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</a:rPr>
            </a:br>
            <a:r>
              <a:rPr lang="ru-RU" sz="2800" dirty="0" smtClean="0">
                <a:effectLst/>
                <a:latin typeface="Cambria" panose="02040503050406030204" pitchFamily="18" charset="0"/>
              </a:rPr>
              <a:t/>
            </a:r>
            <a:br>
              <a:rPr lang="ru-RU" sz="2800" dirty="0" smtClean="0">
                <a:effectLst/>
                <a:latin typeface="Cambria" panose="02040503050406030204" pitchFamily="18" charset="0"/>
              </a:rPr>
            </a:b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lear Sans" pitchFamily="34" charset="0"/>
              <a:ea typeface="+mn-ea"/>
              <a:cs typeface="Clear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15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382390692"/>
              </p:ext>
            </p:extLst>
          </p:nvPr>
        </p:nvGraphicFramePr>
        <p:xfrm>
          <a:off x="496252" y="2447282"/>
          <a:ext cx="8223501" cy="3934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840801" y="285729"/>
            <a:ext cx="787895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500" b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аттестации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2.3. </a:t>
            </a:r>
            <a:r>
              <a:rPr lang="ru-RU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Экспертиза для пакетов со свойством – «не льготный»</a:t>
            </a:r>
            <a:endParaRPr lang="ru-RU" altLang="ru-RU" sz="2500" b="1" dirty="0" smtClean="0">
              <a:solidFill>
                <a:srgbClr val="FF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ru-RU" altLang="ru-RU" sz="2500" b="1" dirty="0" smtClean="0">
                <a:solidFill>
                  <a:srgbClr val="0070C0"/>
                </a:solidFill>
                <a:ea typeface="Tahoma" pitchFamily="34" charset="0"/>
                <a:cs typeface="Tahoma" pitchFamily="34" charset="0"/>
              </a:rPr>
              <a:t> </a:t>
            </a:r>
            <a:endParaRPr lang="ru-RU" sz="2500" b="1" dirty="0">
              <a:solidFill>
                <a:srgbClr val="0070C0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21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57364"/>
            <a:ext cx="7886700" cy="4813402"/>
          </a:xfrm>
        </p:spPr>
        <p:txBody>
          <a:bodyPr>
            <a:normAutofit/>
          </a:bodyPr>
          <a:lstStyle/>
          <a:p>
            <a:pPr defTabSz="914400">
              <a:spcBef>
                <a:spcPts val="30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cs typeface="Clear Sans" pitchFamily="34" charset="0"/>
              </a:rPr>
              <a:t> </a:t>
            </a:r>
            <a:r>
              <a:rPr lang="ru-RU" sz="28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проведения экспертизы необходимо прикрепить </a:t>
            </a:r>
            <a:r>
              <a:rPr lang="ru-RU" sz="2800" dirty="0" err="1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видеоурок</a:t>
            </a:r>
            <a:r>
              <a:rPr lang="ru-RU" altLang="ru-RU" sz="28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аттестуемых педагогов для дальнейшей качественной работы экспертов, определения ими личностных компетенций аттестуемых</a:t>
            </a:r>
            <a:r>
              <a:rPr lang="ru-RU" sz="28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В заявлении необходимо сделать ссылку на личный сайт. Можно использовать </a:t>
            </a:r>
            <a:r>
              <a:rPr lang="ru-RU" sz="2800" dirty="0" err="1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файлообменник</a:t>
            </a:r>
            <a:r>
              <a:rPr lang="ru-RU" sz="28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Яндекс</a:t>
            </a:r>
            <a:r>
              <a:rPr lang="ru-RU" sz="28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Диск.</a:t>
            </a:r>
            <a:endParaRPr lang="ru-RU" sz="2800" b="1" dirty="0" smtClean="0">
              <a:solidFill>
                <a:schemeClr val="accent4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39338"/>
            <a:ext cx="7766468" cy="153393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аттестации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2.3. </a:t>
            </a:r>
            <a:r>
              <a:rPr lang="ru-RU" sz="28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Экспертиза для пакетов со свойством – «не льготный»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lear Sans" pitchFamily="34" charset="0"/>
              <a:ea typeface="+mn-ea"/>
              <a:cs typeface="Clear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15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0405" y="0"/>
            <a:ext cx="7772400" cy="5544601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Результаты аттестации на высшую категорию </a:t>
            </a:r>
            <a:br>
              <a:rPr lang="ru-RU" altLang="ru-RU" sz="28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r>
              <a:rPr lang="en-US" altLang="ru-RU" sz="2800" b="1" dirty="0" smtClean="0">
                <a:solidFill>
                  <a:srgbClr val="FF0000"/>
                </a:solidFill>
                <a:latin typeface="+mn-lt"/>
                <a:ea typeface="Tahoma" pitchFamily="34" charset="0"/>
                <a:cs typeface="Tahoma" pitchFamily="34" charset="0"/>
              </a:rPr>
              <a:t>(</a:t>
            </a:r>
            <a:r>
              <a:rPr lang="ru-RU" altLang="ru-RU" sz="2800" b="1" dirty="0" smtClean="0">
                <a:solidFill>
                  <a:srgbClr val="FF0000"/>
                </a:solidFill>
                <a:latin typeface="+mn-lt"/>
                <a:ea typeface="Tahoma" pitchFamily="34" charset="0"/>
                <a:cs typeface="Tahoma" pitchFamily="34" charset="0"/>
              </a:rPr>
              <a:t>июнь 2015 года) </a:t>
            </a: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2000" u="sng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940152" y="1781200"/>
            <a:ext cx="2520280" cy="40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</a:pPr>
            <a:endParaRPr lang="ru-RU" sz="1800" dirty="0" smtClean="0">
              <a:solidFill>
                <a:srgbClr val="FF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endParaRPr lang="ru-RU" sz="5600" dirty="0">
              <a:latin typeface="Arial Black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715" y="1030404"/>
            <a:ext cx="8712968" cy="530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9714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567289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endParaRPr lang="ru-RU" sz="24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268760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E6B91E"/>
              </a:buClr>
            </a:pPr>
            <a:endParaRPr lang="ru-RU" altLang="ru-RU" sz="3200" b="1" u="sng" dirty="0">
              <a:solidFill>
                <a:srgbClr val="FF5050"/>
              </a:solidFill>
              <a:latin typeface="Cambria" panose="02040503050406030204" pitchFamily="18" charset="0"/>
            </a:endParaRPr>
          </a:p>
          <a:p>
            <a:pPr algn="ctr">
              <a:buClr>
                <a:srgbClr val="E6B91E"/>
              </a:buClr>
            </a:pPr>
            <a:r>
              <a:rPr lang="ru-RU" altLang="ru-RU" sz="3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Кураторам </a:t>
            </a:r>
            <a:r>
              <a:rPr lang="ru-RU" altLang="ru-RU" sz="3200" b="1" dirty="0">
                <a:solidFill>
                  <a:srgbClr val="002060"/>
                </a:solidFill>
                <a:latin typeface="Cambria" panose="02040503050406030204" pitchFamily="18" charset="0"/>
              </a:rPr>
              <a:t>по аттестации, экспертам при проверки заявлений на </a:t>
            </a:r>
            <a:r>
              <a:rPr lang="ru-RU" altLang="ru-RU" sz="3200" b="1" dirty="0">
                <a:solidFill>
                  <a:srgbClr val="FF5050"/>
                </a:solidFill>
                <a:latin typeface="Cambria" panose="02040503050406030204" pitchFamily="18" charset="0"/>
              </a:rPr>
              <a:t>высшую</a:t>
            </a:r>
            <a:r>
              <a:rPr lang="ru-RU" altLang="ru-RU" sz="3200" b="1" dirty="0">
                <a:solidFill>
                  <a:srgbClr val="002060"/>
                </a:solidFill>
                <a:latin typeface="Cambria" panose="02040503050406030204" pitchFamily="18" charset="0"/>
              </a:rPr>
              <a:t> квалификационную категорию обратить внимание на вовлечение педагогов в  работу </a:t>
            </a:r>
            <a:r>
              <a:rPr lang="ru-RU" altLang="ru-RU" sz="3200" b="1" dirty="0">
                <a:solidFill>
                  <a:srgbClr val="FF5050"/>
                </a:solidFill>
                <a:latin typeface="Cambria" panose="02040503050406030204" pitchFamily="18" charset="0"/>
              </a:rPr>
              <a:t>региональных инновационных площадок</a:t>
            </a:r>
            <a:r>
              <a:rPr lang="ru-RU" altLang="ru-RU" sz="3200" b="1" dirty="0">
                <a:solidFill>
                  <a:srgbClr val="002060"/>
                </a:solidFill>
                <a:latin typeface="Cambria" panose="02040503050406030204" pitchFamily="18" charset="0"/>
              </a:rPr>
              <a:t>, заявленных в Экспертный Совет по инновационной работе в системе образования, созданный при Министерстве </a:t>
            </a:r>
          </a:p>
        </p:txBody>
      </p:sp>
    </p:spTree>
    <p:extLst>
      <p:ext uri="{BB962C8B-B14F-4D97-AF65-F5344CB8AC3E}">
        <p14:creationId xmlns:p14="http://schemas.microsoft.com/office/powerpoint/2010/main" xmlns="" val="11725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9535" y="138112"/>
            <a:ext cx="62488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3200" b="1" dirty="0" smtClean="0">
              <a:solidFill>
                <a:srgbClr val="FF0000"/>
              </a:solidFill>
              <a:latin typeface="Cambria" panose="02040503050406030204" pitchFamily="18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  <a:t>Для сведения:</a:t>
            </a:r>
          </a:p>
          <a:p>
            <a:pPr algn="ctr"/>
            <a:endParaRPr lang="ru-RU" altLang="ru-RU" sz="3200" b="1" dirty="0">
              <a:solidFill>
                <a:srgbClr val="FF0000"/>
              </a:solidFill>
              <a:latin typeface="Cambria" panose="02040503050406030204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567289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endParaRPr lang="ru-RU" sz="24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3" y="1982787"/>
            <a:ext cx="84756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>
                <a:solidFill>
                  <a:srgbClr val="003366"/>
                </a:solidFill>
                <a:latin typeface="Cambria" panose="02040503050406030204" pitchFamily="18" charset="0"/>
              </a:rPr>
              <a:t>Инновационный проект может утверждаться как РИП на стадии разработки, апробации или внедрении</a:t>
            </a:r>
          </a:p>
          <a:p>
            <a:r>
              <a:rPr lang="ru-RU" altLang="ru-RU" sz="2800" b="1" dirty="0">
                <a:solidFill>
                  <a:srgbClr val="003366"/>
                </a:solidFill>
                <a:latin typeface="Cambria" panose="02040503050406030204" pitchFamily="18" charset="0"/>
              </a:rPr>
              <a:t>Через </a:t>
            </a:r>
            <a:r>
              <a:rPr lang="ru-RU" altLang="ru-RU" sz="2800" b="1" dirty="0" smtClean="0">
                <a:solidFill>
                  <a:srgbClr val="003366"/>
                </a:solidFill>
                <a:latin typeface="Cambria" panose="02040503050406030204" pitchFamily="18" charset="0"/>
              </a:rPr>
              <a:t>год- </a:t>
            </a:r>
            <a:r>
              <a:rPr lang="ru-RU" altLang="ru-RU" sz="2800" b="1" dirty="0">
                <a:solidFill>
                  <a:srgbClr val="003366"/>
                </a:solidFill>
                <a:latin typeface="Cambria" panose="02040503050406030204" pitchFamily="18" charset="0"/>
              </a:rPr>
              <a:t>отчет, </a:t>
            </a:r>
            <a:r>
              <a:rPr lang="ru-RU" altLang="ru-RU" sz="2800" b="1" dirty="0" smtClean="0">
                <a:solidFill>
                  <a:srgbClr val="003366"/>
                </a:solidFill>
                <a:latin typeface="Cambria" panose="02040503050406030204" pitchFamily="18" charset="0"/>
              </a:rPr>
              <a:t>может быть </a:t>
            </a:r>
            <a:r>
              <a:rPr lang="ru-RU" altLang="ru-RU" sz="2800" b="1" dirty="0">
                <a:solidFill>
                  <a:srgbClr val="003366"/>
                </a:solidFill>
                <a:latin typeface="Cambria" panose="02040503050406030204" pitchFamily="18" charset="0"/>
              </a:rPr>
              <a:t>решение прекратить деятельность </a:t>
            </a:r>
            <a:r>
              <a:rPr lang="ru-RU" altLang="ru-RU" sz="2800" b="1" dirty="0" smtClean="0">
                <a:solidFill>
                  <a:srgbClr val="003366"/>
                </a:solidFill>
                <a:latin typeface="Cambria" panose="02040503050406030204" pitchFamily="18" charset="0"/>
              </a:rPr>
              <a:t>РИП</a:t>
            </a:r>
            <a:endParaRPr lang="ru-RU" altLang="ru-RU" sz="2800" b="1" dirty="0">
              <a:solidFill>
                <a:srgbClr val="003366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549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14290"/>
            <a:ext cx="8460432" cy="1143000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 smtClean="0">
                <a:solidFill>
                  <a:srgbClr val="09025E"/>
                </a:solidFill>
                <a:effectLst/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  <a:t>План-график педагогической аттестации </a:t>
            </a:r>
            <a:br>
              <a:rPr lang="ru-RU" altLang="ru-RU" sz="2800" b="1" dirty="0" smtClean="0">
                <a:solidFill>
                  <a:srgbClr val="09025E"/>
                </a:solidFill>
                <a:effectLst/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</a:br>
            <a:r>
              <a:rPr lang="ru-RU" altLang="ru-RU" sz="2800" b="1" dirty="0" smtClean="0">
                <a:solidFill>
                  <a:srgbClr val="FF0000"/>
                </a:solidFill>
                <a:effectLst/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  <a:t>на 2015/2016 учебный год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857122692"/>
              </p:ext>
            </p:extLst>
          </p:nvPr>
        </p:nvGraphicFramePr>
        <p:xfrm>
          <a:off x="0" y="1928802"/>
          <a:ext cx="4248472" cy="4053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2356066"/>
              </p:ext>
            </p:extLst>
          </p:nvPr>
        </p:nvGraphicFramePr>
        <p:xfrm>
          <a:off x="4214810" y="1857364"/>
          <a:ext cx="4605092" cy="371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2247638"/>
              </a:tblGrid>
              <a:tr h="71438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Периоды проведения аттестации</a:t>
                      </a:r>
                    </a:p>
                  </a:txBody>
                  <a:tcPr marT="60960" marB="60960"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kern="1200" dirty="0" smtClean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T="60960" marB="60960"/>
                </a:tc>
              </a:tr>
              <a:tr h="432444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u="none" kern="1200" dirty="0" smtClean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charset="0"/>
                        </a:rPr>
                        <a:t>2015 год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u="none" kern="1200" dirty="0" smtClean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charset="0"/>
                        </a:rPr>
                        <a:t>2016 год</a:t>
                      </a:r>
                    </a:p>
                  </a:txBody>
                  <a:tcPr marT="60960" marB="60960"/>
                </a:tc>
              </a:tr>
              <a:tr h="73058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charset="0"/>
                        </a:rPr>
                        <a:t>октябрь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charset="0"/>
                        </a:rPr>
                        <a:t>январь</a:t>
                      </a:r>
                    </a:p>
                  </a:txBody>
                  <a:tcPr marT="60960" marB="60960"/>
                </a:tc>
              </a:tr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charset="0"/>
                        </a:rPr>
                        <a:t>ноябрь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charset="0"/>
                        </a:rPr>
                        <a:t>февраль</a:t>
                      </a:r>
                    </a:p>
                  </a:txBody>
                  <a:tcPr marT="60960" marB="60960"/>
                </a:tc>
              </a:tr>
              <a:tr h="71438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charset="0"/>
                        </a:rPr>
                        <a:t>декабрь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i="1" kern="1200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Arial" charset="0"/>
                        </a:rPr>
                        <a:t>март</a:t>
                      </a:r>
                    </a:p>
                    <a:p>
                      <a:pPr marL="0" algn="ctr" defTabSz="914400" rtl="0" eaLnBrk="1" latinLnBrk="0" hangingPunct="1"/>
                      <a:endParaRPr lang="ru-RU" sz="2400" b="1" i="1" kern="1200" dirty="0" smtClean="0">
                        <a:solidFill>
                          <a:schemeClr val="tx2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Arial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9117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9535" y="138112"/>
            <a:ext cx="62488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3200" b="1" dirty="0" smtClean="0">
              <a:solidFill>
                <a:srgbClr val="FF0000"/>
              </a:solidFill>
              <a:latin typeface="Cambria" panose="02040503050406030204" pitchFamily="18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  <a:t>Для сведения:</a:t>
            </a:r>
          </a:p>
          <a:p>
            <a:pPr algn="ctr"/>
            <a:endParaRPr lang="ru-RU" altLang="ru-RU" sz="3200" b="1" dirty="0">
              <a:solidFill>
                <a:srgbClr val="FF0000"/>
              </a:solidFill>
              <a:latin typeface="Cambria" panose="02040503050406030204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567289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endParaRPr lang="ru-RU" sz="24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982787"/>
            <a:ext cx="87129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     Если ОО является </a:t>
            </a:r>
            <a:r>
              <a:rPr lang="ru-RU" altLang="ru-RU" sz="3600" b="1" dirty="0">
                <a:solidFill>
                  <a:srgbClr val="FF0000"/>
                </a:solidFill>
                <a:latin typeface="Cambria" panose="02040503050406030204" pitchFamily="18" charset="0"/>
              </a:rPr>
              <a:t>федеральной</a:t>
            </a:r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  инновационной площадкой, представлять в МОиН РТ заявку на </a:t>
            </a:r>
            <a:r>
              <a:rPr lang="ru-RU" altLang="ru-RU" sz="3600" b="1" dirty="0">
                <a:solidFill>
                  <a:srgbClr val="FF0000"/>
                </a:solidFill>
                <a:latin typeface="Cambria" panose="02040503050406030204" pitchFamily="18" charset="0"/>
              </a:rPr>
              <a:t>РИП</a:t>
            </a:r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 не надо</a:t>
            </a:r>
          </a:p>
          <a:p>
            <a:endParaRPr lang="ru-RU" altLang="ru-RU" sz="3600" b="1" dirty="0">
              <a:solidFill>
                <a:srgbClr val="003366"/>
              </a:solidFill>
              <a:latin typeface="Cambria" panose="02040503050406030204" pitchFamily="18" charset="0"/>
            </a:endParaRPr>
          </a:p>
          <a:p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Экспериментальная площадка – это </a:t>
            </a:r>
            <a:r>
              <a:rPr lang="ru-RU" altLang="ru-RU" sz="3600" b="1" dirty="0">
                <a:solidFill>
                  <a:srgbClr val="FF0000"/>
                </a:solidFill>
                <a:latin typeface="Cambria" panose="02040503050406030204" pitchFamily="18" charset="0"/>
              </a:rPr>
              <a:t>не</a:t>
            </a:r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 инновационная </a:t>
            </a:r>
            <a:r>
              <a:rPr lang="ru-RU" altLang="ru-RU" sz="3600" b="1" dirty="0" smtClean="0">
                <a:solidFill>
                  <a:srgbClr val="003366"/>
                </a:solidFill>
                <a:latin typeface="Cambria" panose="02040503050406030204" pitchFamily="18" charset="0"/>
              </a:rPr>
              <a:t>площадка</a:t>
            </a:r>
            <a:endParaRPr lang="ru-RU" altLang="ru-RU" sz="3600" b="1" dirty="0">
              <a:solidFill>
                <a:srgbClr val="003366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137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9535" y="138112"/>
            <a:ext cx="62488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3200" b="1" dirty="0" smtClean="0">
              <a:solidFill>
                <a:srgbClr val="FF0000"/>
              </a:solidFill>
              <a:latin typeface="Cambria" panose="02040503050406030204" pitchFamily="18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  <a:t>Для сведения:</a:t>
            </a:r>
          </a:p>
          <a:p>
            <a:pPr algn="ctr"/>
            <a:endParaRPr lang="ru-RU" altLang="ru-RU" sz="3200" b="1" dirty="0">
              <a:solidFill>
                <a:srgbClr val="FF0000"/>
              </a:solidFill>
              <a:latin typeface="Cambria" panose="02040503050406030204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1253" y="1567289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buClr>
                <a:srgbClr val="002060"/>
              </a:buClr>
              <a:buFont typeface="Wingdings" pitchFamily="2" charset="2"/>
              <a:buChar char="§"/>
            </a:pPr>
            <a:endParaRPr lang="ru-RU" sz="2400" i="1" dirty="0" smtClean="0">
              <a:solidFill>
                <a:srgbClr val="002060"/>
              </a:solidFill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567289"/>
            <a:ext cx="84756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     Порядок проведения</a:t>
            </a:r>
          </a:p>
          <a:p>
            <a:r>
              <a:rPr lang="ru-RU" altLang="ru-RU" sz="3600" b="1" dirty="0">
                <a:solidFill>
                  <a:srgbClr val="FF0000"/>
                </a:solidFill>
                <a:latin typeface="Cambria" panose="02040503050406030204" pitchFamily="18" charset="0"/>
              </a:rPr>
              <a:t>экспериментальной</a:t>
            </a:r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 деятельности</a:t>
            </a:r>
          </a:p>
          <a:p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не разработан и не утвержден</a:t>
            </a:r>
          </a:p>
          <a:p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Правительством России на основе</a:t>
            </a:r>
          </a:p>
          <a:p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 20 статьи нового Закона.</a:t>
            </a:r>
          </a:p>
          <a:p>
            <a:r>
              <a:rPr lang="ru-RU" altLang="ru-RU" sz="36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Подтверждают </a:t>
            </a:r>
            <a:r>
              <a:rPr lang="ru-RU" altLang="ru-RU" sz="3600" b="1" dirty="0">
                <a:solidFill>
                  <a:srgbClr val="FF0000"/>
                </a:solidFill>
                <a:latin typeface="Cambria" panose="02040503050406030204" pitchFamily="18" charset="0"/>
              </a:rPr>
              <a:t>по старому</a:t>
            </a:r>
            <a:r>
              <a:rPr lang="ru-RU" altLang="ru-RU" sz="3600" b="1" dirty="0">
                <a:solidFill>
                  <a:srgbClr val="003366"/>
                </a:solidFill>
                <a:latin typeface="Cambria" panose="02040503050406030204" pitchFamily="18" charset="0"/>
              </a:rPr>
              <a:t>, как </a:t>
            </a:r>
            <a:r>
              <a:rPr lang="ru-RU" altLang="ru-RU" sz="3600" b="1" dirty="0">
                <a:solidFill>
                  <a:srgbClr val="FF0000"/>
                </a:solidFill>
                <a:latin typeface="Cambria" panose="02040503050406030204" pitchFamily="18" charset="0"/>
              </a:rPr>
              <a:t>в 2014 </a:t>
            </a:r>
            <a:r>
              <a:rPr lang="ru-RU" altLang="ru-RU" sz="3600" b="1" dirty="0" smtClean="0">
                <a:solidFill>
                  <a:srgbClr val="003366"/>
                </a:solidFill>
                <a:latin typeface="Cambria" panose="02040503050406030204" pitchFamily="18" charset="0"/>
              </a:rPr>
              <a:t>году. </a:t>
            </a:r>
            <a:endParaRPr lang="ru-RU" altLang="ru-RU" sz="3200" b="1" i="1" dirty="0">
              <a:solidFill>
                <a:srgbClr val="206A33"/>
              </a:solidFill>
              <a:latin typeface="Cambria" panose="02040503050406030204" pitchFamily="18" charset="0"/>
            </a:endParaRPr>
          </a:p>
          <a:p>
            <a:endParaRPr lang="ru-RU" altLang="ru-RU" sz="3600" b="1" dirty="0">
              <a:solidFill>
                <a:srgbClr val="003366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386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7572811"/>
              </p:ext>
            </p:extLst>
          </p:nvPr>
        </p:nvGraphicFramePr>
        <p:xfrm>
          <a:off x="261392" y="1385012"/>
          <a:ext cx="8620647" cy="5777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20647"/>
              </a:tblGrid>
              <a:tr h="5307112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          </a:t>
                      </a:r>
                      <a:endParaRPr lang="ru-RU" altLang="ru-RU" sz="2800" b="1" dirty="0" smtClean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  </a:t>
                      </a: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Работать над повышением 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образовательного ценза </a:t>
                      </a: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педагогов района, особенно у учителей –предметников. Контролировать проведение аттестации 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на СЗД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 Необходимо оказывать методическую и консультационную поддержку педагогическим работникам при прохождении процедур аттестации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ru-RU" altLang="ru-RU" sz="2800" b="1" dirty="0" smtClean="0">
                        <a:solidFill>
                          <a:srgbClr val="FF0000"/>
                        </a:solidFill>
                        <a:latin typeface="Cambria" panose="020405030504060302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ru-RU" altLang="ru-RU" sz="2800" b="1" dirty="0" smtClean="0">
                        <a:solidFill>
                          <a:srgbClr val="FF0000"/>
                        </a:solidFill>
                        <a:latin typeface="Cambria" panose="02040503050406030204" pitchFamily="18" charset="0"/>
                      </a:endParaRP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altLang="ru-RU" sz="1800" b="1" u="sng" dirty="0" smtClean="0">
                        <a:solidFill>
                          <a:srgbClr val="FF0000"/>
                        </a:solidFill>
                        <a:latin typeface="Times New Roman" pitchFamily="18" charset="0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96254" y="138112"/>
            <a:ext cx="82235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  <a:t>Мероприятия по выполнению задач</a:t>
            </a:r>
          </a:p>
          <a:p>
            <a:pPr algn="ctr"/>
            <a:r>
              <a:rPr lang="ru-RU" altLang="ru-RU" sz="3200" b="1" dirty="0" smtClean="0">
                <a:solidFill>
                  <a:srgbClr val="FF0000"/>
                </a:solidFill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altLang="ru-RU" sz="3200" b="1" dirty="0">
                <a:solidFill>
                  <a:srgbClr val="FF0000"/>
                </a:solidFill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  <a:t>2015/2016 учебный </a:t>
            </a:r>
            <a:r>
              <a:rPr lang="ru-RU" altLang="ru-RU" sz="3200" b="1" dirty="0" smtClean="0">
                <a:solidFill>
                  <a:srgbClr val="FF0000"/>
                </a:solidFill>
                <a:latin typeface="Cambria" panose="02040503050406030204" pitchFamily="18" charset="0"/>
                <a:ea typeface="Tahoma" pitchFamily="34" charset="0"/>
                <a:cs typeface="Tahoma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351988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289763"/>
              </p:ext>
            </p:extLst>
          </p:nvPr>
        </p:nvGraphicFramePr>
        <p:xfrm>
          <a:off x="619375" y="630305"/>
          <a:ext cx="8345113" cy="645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45113"/>
              </a:tblGrid>
              <a:tr h="560700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Times New Roman"/>
                        </a:rPr>
                        <a:t>      </a:t>
                      </a:r>
                      <a:endParaRPr lang="ru-RU" altLang="ru-RU" sz="2800" b="1" dirty="0" smtClean="0">
                        <a:solidFill>
                          <a:srgbClr val="002060"/>
                        </a:solidFill>
                        <a:latin typeface="Cambria" panose="020405030504060302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 Активизировать работу по обобщению педагогического опыта работников образовательных организаций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Необходимо вовлечь педагогов, имеющих и претендующих на высшую квалификационную категорию в работу 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региональной инновационной площадки, </a:t>
                      </a: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которая начнет работу на основании приказа </a:t>
                      </a:r>
                      <a:r>
                        <a:rPr lang="ru-RU" altLang="ru-RU" sz="2800" b="1" dirty="0" err="1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МОиН</a:t>
                      </a: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 РТ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ru-RU" altLang="ru-RU" sz="2800" b="1" dirty="0" smtClean="0">
                        <a:solidFill>
                          <a:srgbClr val="002060"/>
                        </a:solidFill>
                        <a:latin typeface="Cambria" panose="020405030504060302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ru-RU" altLang="ru-RU" sz="2800" b="1" dirty="0" smtClean="0">
                        <a:solidFill>
                          <a:srgbClr val="002060"/>
                        </a:solidFill>
                        <a:latin typeface="Cambria" panose="02040503050406030204" pitchFamily="18" charset="0"/>
                      </a:endParaRP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ru-RU" altLang="ru-RU" sz="2800" b="1" dirty="0" smtClean="0">
                        <a:solidFill>
                          <a:srgbClr val="002060"/>
                        </a:solidFill>
                        <a:latin typeface="Cambria" panose="02040503050406030204" pitchFamily="18" charset="0"/>
                      </a:endParaRP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en-US" altLang="ru-RU" sz="1800" b="1" u="sng" dirty="0" smtClean="0">
                        <a:solidFill>
                          <a:srgbClr val="FF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181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8038994"/>
              </p:ext>
            </p:extLst>
          </p:nvPr>
        </p:nvGraphicFramePr>
        <p:xfrm>
          <a:off x="251521" y="153245"/>
          <a:ext cx="8712968" cy="5606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560637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 </a:t>
                      </a:r>
                      <a:endParaRPr lang="ru-RU" altLang="ru-RU" sz="2800" b="1" dirty="0" smtClean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Контролировать разработку и утверждение у каждого педагога, имеющего квалификационную категорию, 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индивидуальный план работы </a:t>
                      </a: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на межаттестационный период 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по повышению профессионального уровня, </a:t>
                      </a:r>
                      <a:r>
                        <a:rPr lang="ru-RU" altLang="ru-RU" sz="2800" b="1" dirty="0" smtClean="0">
                          <a:solidFill>
                            <a:srgbClr val="00B0F0"/>
                          </a:solidFill>
                          <a:latin typeface="Cambria" panose="02040503050406030204" pitchFamily="18" charset="0"/>
                        </a:rPr>
                        <a:t>размещение этих планов на личных сайтах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ru-RU" altLang="ru-RU" sz="2400" b="1" dirty="0" smtClean="0">
                        <a:solidFill>
                          <a:srgbClr val="00B0F0"/>
                        </a:solidFill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5538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1307525"/>
              </p:ext>
            </p:extLst>
          </p:nvPr>
        </p:nvGraphicFramePr>
        <p:xfrm>
          <a:off x="496253" y="272304"/>
          <a:ext cx="8223501" cy="6037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3501"/>
              </a:tblGrid>
              <a:tr h="603701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Times New Roman"/>
                        </a:rPr>
                        <a:t>          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  Сроки направления документов: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dirty="0" smtClean="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rPr>
                        <a:t>30 октября 2015 г. – </a:t>
                      </a:r>
                      <a:r>
                        <a:rPr lang="ru-RU" altLang="ru-RU" sz="2800" b="1" dirty="0" smtClean="0">
                          <a:solidFill>
                            <a:srgbClr val="FF5050"/>
                          </a:solidFill>
                          <a:latin typeface="Cambria" panose="02040503050406030204" pitchFamily="18" charset="0"/>
                        </a:rPr>
                        <a:t>приказ  о проведении</a:t>
                      </a:r>
                      <a:r>
                        <a:rPr lang="ru-RU" altLang="ru-RU" sz="2800" b="1" dirty="0" smtClean="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rPr>
                        <a:t> в Системе, напоминайте педагогам, что он в Системе.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altLang="ru-RU" sz="2800" b="1" dirty="0" smtClean="0">
                        <a:solidFill>
                          <a:schemeClr val="tx1"/>
                        </a:solidFill>
                        <a:latin typeface="Cambria" panose="02040503050406030204" pitchFamily="18" charset="0"/>
                      </a:endParaRP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dirty="0" smtClean="0">
                          <a:solidFill>
                            <a:srgbClr val="004821"/>
                          </a:solidFill>
                          <a:latin typeface="Cambria" panose="02040503050406030204" pitchFamily="18" charset="0"/>
                        </a:rPr>
                        <a:t>Если у работника стоит статус 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«Утверждено», </a:t>
                      </a:r>
                      <a:r>
                        <a:rPr lang="ru-RU" altLang="ru-RU" sz="2800" b="1" dirty="0" smtClean="0">
                          <a:solidFill>
                            <a:srgbClr val="004821"/>
                          </a:solidFill>
                          <a:latin typeface="Cambria" panose="02040503050406030204" pitchFamily="18" charset="0"/>
                        </a:rPr>
                        <a:t>значит он идет на аттестацию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2800" b="1" dirty="0" smtClean="0">
                          <a:solidFill>
                            <a:srgbClr val="004821"/>
                          </a:solidFill>
                          <a:latin typeface="Cambria" panose="02040503050406030204" pitchFamily="18" charset="0"/>
                        </a:rPr>
                        <a:t>Контролируйте направление документов (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заявление вернулось, куратор</a:t>
                      </a:r>
                      <a:r>
                        <a:rPr lang="ru-RU" altLang="ru-RU" sz="2800" b="1" baseline="0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 ОО</a:t>
                      </a:r>
                      <a:r>
                        <a:rPr lang="ru-RU" altLang="ru-RU" sz="28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 не направляет</a:t>
                      </a:r>
                      <a:r>
                        <a:rPr lang="ru-RU" altLang="ru-RU" sz="2800" b="1" dirty="0" smtClean="0">
                          <a:solidFill>
                            <a:srgbClr val="004821"/>
                          </a:solidFill>
                          <a:latin typeface="Cambria" panose="02040503050406030204" pitchFamily="18" charset="0"/>
                        </a:rPr>
                        <a:t>)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altLang="ru-RU" sz="2800" b="1" dirty="0" smtClean="0">
                        <a:solidFill>
                          <a:srgbClr val="FF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22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081" y="2204864"/>
            <a:ext cx="7200800" cy="80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44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Спасибо за внимание !</a:t>
            </a:r>
            <a:endParaRPr lang="ru-RU" altLang="ru-RU" sz="44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237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0822790"/>
              </p:ext>
            </p:extLst>
          </p:nvPr>
        </p:nvGraphicFramePr>
        <p:xfrm>
          <a:off x="221076" y="1124744"/>
          <a:ext cx="8743412" cy="564537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350924"/>
                <a:gridCol w="4392488"/>
              </a:tblGrid>
              <a:tr h="1649367">
                <a:tc>
                  <a:txBody>
                    <a:bodyPr/>
                    <a:lstStyle/>
                    <a:p>
                      <a:pPr algn="ctr"/>
                      <a:r>
                        <a:rPr lang="en-US" sz="2000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r>
                        <a:rPr lang="ru-RU" sz="2000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</a:t>
                      </a:r>
                      <a:r>
                        <a:rPr lang="en-US" sz="2000" u="sng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000" u="sng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этап  </a:t>
                      </a:r>
                      <a:endParaRPr lang="ru-RU" sz="2000" u="sng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en-US" sz="800" u="sng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подача и приём  заявлений на аттестацию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u="sng" dirty="0" smtClean="0"/>
                        <a:t>I</a:t>
                      </a:r>
                      <a:r>
                        <a:rPr lang="en-US" sz="20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r>
                        <a:rPr lang="ru-RU" sz="20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000" b="1" u="sng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этап</a:t>
                      </a:r>
                      <a:r>
                        <a:rPr lang="ru-RU" sz="20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2000" b="1" u="sng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подача документов на аттестацию  </a:t>
                      </a:r>
                    </a:p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(для заявлений со статусом:  Утверждено)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60960" marB="60960"/>
                </a:tc>
              </a:tr>
              <a:tr h="552746">
                <a:tc>
                  <a:txBody>
                    <a:bodyPr/>
                    <a:lstStyle/>
                    <a:p>
                      <a:r>
                        <a:rPr lang="ru-RU" sz="2000" b="1" i="0" u="none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</a:rPr>
                        <a:t>Заполнение  заявления</a:t>
                      </a:r>
                      <a:endParaRPr lang="ru-RU" sz="2000" b="1" i="0" u="none" dirty="0">
                        <a:solidFill>
                          <a:schemeClr val="tx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ru-RU" sz="2000" b="1" i="0" u="none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</a:rPr>
                        <a:t>Формирование пакета документов</a:t>
                      </a:r>
                      <a:endParaRPr lang="ru-RU" sz="2000" b="1" i="0" u="none" dirty="0">
                        <a:solidFill>
                          <a:schemeClr val="tx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T="60960" marB="60960"/>
                </a:tc>
              </a:tr>
              <a:tr h="946859">
                <a:tc>
                  <a:txBody>
                    <a:bodyPr/>
                    <a:lstStyle/>
                    <a:p>
                      <a:r>
                        <a:rPr lang="ru-RU" sz="2000" b="1" i="0" u="none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</a:rPr>
                        <a:t>Прохождение компьютерного тестирования</a:t>
                      </a:r>
                      <a:endParaRPr lang="ru-RU" sz="2000" b="1" i="0" u="none" dirty="0">
                        <a:solidFill>
                          <a:schemeClr val="tx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ru-RU" sz="2000" b="1" i="0" u="none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</a:rPr>
                        <a:t>Согласование в образовательной организации, муниципальном районе</a:t>
                      </a:r>
                      <a:endParaRPr lang="ru-RU" sz="2000" b="1" i="0" u="none" dirty="0">
                        <a:solidFill>
                          <a:schemeClr val="tx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T="60960" marB="60960"/>
                </a:tc>
              </a:tr>
              <a:tr h="1496648">
                <a:tc>
                  <a:txBody>
                    <a:bodyPr/>
                    <a:lstStyle/>
                    <a:p>
                      <a:r>
                        <a:rPr lang="ru-RU" sz="2000" b="1" i="0" u="none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</a:rPr>
                        <a:t>Согласование в образовательной организации, муниципальном районе и  МОиН  РТ (Утверждено/Отклонено)</a:t>
                      </a:r>
                      <a:endParaRPr lang="ru-RU" sz="2000" b="1" i="0" u="none" dirty="0">
                        <a:solidFill>
                          <a:schemeClr val="tx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ru-RU" sz="2000" b="1" i="0" u="none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</a:rPr>
                        <a:t>Экспертиза для пакетов со свойством –</a:t>
                      </a:r>
                      <a:r>
                        <a:rPr lang="ru-RU" sz="2000" b="1" i="0" u="none" baseline="0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</a:rPr>
                        <a:t> «</a:t>
                      </a:r>
                      <a:r>
                        <a:rPr lang="ru-RU" sz="2000" b="1" i="0" u="none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</a:rPr>
                        <a:t>не льготный»</a:t>
                      </a:r>
                      <a:endParaRPr lang="ru-RU" sz="2000" b="1" i="0" u="none" dirty="0">
                        <a:solidFill>
                          <a:schemeClr val="tx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T="60960" marB="60960"/>
                </a:tc>
              </a:tr>
              <a:tr h="682972">
                <a:tc>
                  <a:txBody>
                    <a:bodyPr/>
                    <a:lstStyle/>
                    <a:p>
                      <a:endParaRPr lang="ru-RU" sz="2000" b="1" i="0" u="none" dirty="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i="0" u="none" dirty="0" smtClean="0"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</a:rPr>
                        <a:t>Решение аттестационной комиссии</a:t>
                      </a:r>
                      <a:endParaRPr lang="ru-RU" sz="2000" b="1" i="0" u="none" dirty="0">
                        <a:solidFill>
                          <a:schemeClr val="tx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00166" y="357166"/>
            <a:ext cx="689315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200" b="1" dirty="0" smtClean="0">
                <a:solidFill>
                  <a:srgbClr val="09025E"/>
                </a:solidFill>
                <a:ea typeface="Tahoma" pitchFamily="34" charset="0"/>
                <a:cs typeface="Tahoma" pitchFamily="34" charset="0"/>
              </a:rPr>
              <a:t>Этапы аттестации</a:t>
            </a:r>
            <a:endParaRPr lang="ru-RU" sz="3200" b="1" dirty="0">
              <a:solidFill>
                <a:srgbClr val="09025E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83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34754" y="1"/>
            <a:ext cx="8043813" cy="92765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ru-RU" sz="2800" b="1" dirty="0">
                <a:solidFill>
                  <a:srgbClr val="0070C0"/>
                </a:solidFill>
                <a:latin typeface="Clear Sans" pitchFamily="34" charset="0"/>
                <a:ea typeface="+mn-ea"/>
                <a:cs typeface="Clear Sans" pitchFamily="34" charset="0"/>
              </a:rPr>
              <a:t>Интерфейс педагога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233195"/>
            <a:ext cx="8555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5" y="63093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33338" y="4325921"/>
            <a:ext cx="159851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Tahoma" panose="020B0604030504040204" pitchFamily="34" charset="0"/>
                <a:cs typeface="Clear Sans" pitchFamily="34" charset="0"/>
              </a:rPr>
              <a:t>Функционал:</a:t>
            </a:r>
            <a:endParaRPr lang="ru-RU" sz="17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lear Sans" pitchFamily="34" charset="0"/>
              <a:ea typeface="Tahoma" panose="020B0604030504040204" pitchFamily="34" charset="0"/>
              <a:cs typeface="Clear San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131" y="4689822"/>
            <a:ext cx="5752355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ambria" panose="02040503050406030204" pitchFamily="18" charset="0"/>
                <a:ea typeface="Tahoma" pitchFamily="34" charset="0"/>
                <a:cs typeface="Clear Sans" pitchFamily="34" charset="0"/>
              </a:rPr>
              <a:t>Доступ  к нормативным документам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  <a:ea typeface="Tahoma" pitchFamily="34" charset="0"/>
              <a:cs typeface="Clear Sans" pitchFamily="34" charset="0"/>
            </a:endParaRP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mbria" panose="02040503050406030204" pitchFamily="18" charset="0"/>
                <a:ea typeface="Tahoma" pitchFamily="34" charset="0"/>
                <a:cs typeface="Clear Sans" pitchFamily="34" charset="0"/>
              </a:rPr>
              <a:t>Формирование пакета документов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mbria" panose="02040503050406030204" pitchFamily="18" charset="0"/>
                <a:ea typeface="Tahoma" pitchFamily="34" charset="0"/>
                <a:cs typeface="Clear Sans" pitchFamily="34" charset="0"/>
              </a:rPr>
              <a:t>Профессиональное тестирование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ambria" panose="02040503050406030204" pitchFamily="18" charset="0"/>
                <a:ea typeface="Tahoma" pitchFamily="34" charset="0"/>
                <a:cs typeface="Clear Sans" pitchFamily="34" charset="0"/>
              </a:rPr>
              <a:t>История прохождения педагогической </a:t>
            </a:r>
          </a:p>
          <a:p>
            <a:pPr>
              <a:spcBef>
                <a:spcPts val="300"/>
              </a:spcBef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ambria" panose="02040503050406030204" pitchFamily="18" charset="0"/>
                <a:ea typeface="Tahoma" pitchFamily="34" charset="0"/>
                <a:cs typeface="Clear Sans" pitchFamily="34" charset="0"/>
              </a:rPr>
              <a:t>        аттестации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  <a:ea typeface="Tahoma" pitchFamily="34" charset="0"/>
              <a:cs typeface="Clear Sans" pitchFamily="34" charset="0"/>
            </a:endParaRP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endParaRPr lang="ru-RU" sz="1600" b="1" dirty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  <a:ea typeface="Tahoma" pitchFamily="34" charset="0"/>
              <a:cs typeface="Clear Sans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9" y="812259"/>
            <a:ext cx="4244391" cy="3320189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5879" y="4395787"/>
            <a:ext cx="3005129" cy="2350093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7666" y="812259"/>
            <a:ext cx="4153480" cy="1486108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9272" y="1892475"/>
            <a:ext cx="2850092" cy="3327439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299822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358082" cy="1143000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  <a:t>Этапы прохождения заявления аттестуемого</a:t>
            </a:r>
            <a:br>
              <a:rPr lang="ru-RU" altLang="ru-RU" sz="3200" b="1" dirty="0" smtClean="0">
                <a:solidFill>
                  <a:srgbClr val="09025E"/>
                </a:solidFill>
                <a:latin typeface="+mn-lt"/>
                <a:ea typeface="Tahoma" pitchFamily="34" charset="0"/>
                <a:cs typeface="Tahoma" pitchFamily="34" charset="0"/>
              </a:rPr>
            </a:br>
            <a:endParaRPr lang="ru-RU" altLang="ru-RU" sz="3200" b="1" dirty="0" smtClean="0">
              <a:solidFill>
                <a:srgbClr val="09025E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357785735"/>
              </p:ext>
            </p:extLst>
          </p:nvPr>
        </p:nvGraphicFramePr>
        <p:xfrm>
          <a:off x="1142976" y="1500174"/>
          <a:ext cx="778674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6608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1193026"/>
              </p:ext>
            </p:extLst>
          </p:nvPr>
        </p:nvGraphicFramePr>
        <p:xfrm>
          <a:off x="107505" y="0"/>
          <a:ext cx="8856984" cy="6696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584984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itchFamily="34" charset="0"/>
                          <a:ea typeface="Times New Roman"/>
                        </a:rPr>
                        <a:t>          </a:t>
                      </a:r>
                      <a:r>
                        <a:rPr lang="ru-RU" altLang="ru-RU" sz="2800" b="1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altLang="ru-RU" sz="32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С 1 октября 2015 года</a:t>
                      </a:r>
                      <a:r>
                        <a:rPr lang="ru-RU" altLang="ru-RU" sz="32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: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altLang="ru-RU" sz="32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Необходимо начать оформлять заявления, проверить их еще в бумажном виде в организации, обратить внимание на </a:t>
                      </a:r>
                      <a:r>
                        <a:rPr lang="ru-RU" altLang="ru-RU" sz="32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обоснование п.36,37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altLang="ru-RU" sz="32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276 приказа от 07.04.2014г.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altLang="ru-RU" sz="32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С 12 октября по 23 октября 2015 года</a:t>
                      </a:r>
                      <a:r>
                        <a:rPr lang="ru-RU" altLang="ru-RU" sz="32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: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altLang="ru-RU" sz="32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Тестирование в оф-</a:t>
                      </a:r>
                      <a:r>
                        <a:rPr lang="ru-RU" altLang="ru-RU" sz="3200" b="1" dirty="0" err="1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лайн</a:t>
                      </a:r>
                      <a:r>
                        <a:rPr lang="ru-RU" altLang="ru-RU" sz="32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 режиме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altLang="ru-RU" sz="32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Приказ будет направлен по ЭДО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altLang="ru-RU" sz="32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Тесты</a:t>
                      </a:r>
                      <a:r>
                        <a:rPr lang="ru-RU" altLang="ru-RU" sz="3200" b="1" dirty="0" smtClean="0">
                          <a:solidFill>
                            <a:srgbClr val="002060"/>
                          </a:solidFill>
                          <a:latin typeface="Cambria" panose="02040503050406030204" pitchFamily="18" charset="0"/>
                        </a:rPr>
                        <a:t> в основном те же, но обновляются, будут приведены в соответствие с 273-ФЗ</a:t>
                      </a: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ru-RU" altLang="ru-RU" sz="2400" b="1" dirty="0" smtClean="0">
                        <a:solidFill>
                          <a:srgbClr val="FF0000"/>
                        </a:solidFill>
                        <a:latin typeface="Cambria" panose="02040503050406030204" pitchFamily="18" charset="0"/>
                      </a:endParaRPr>
                    </a:p>
                    <a:p>
                      <a:pPr marL="285750" marR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ru-RU" altLang="ru-RU" sz="2400" b="1" dirty="0" smtClean="0">
                        <a:solidFill>
                          <a:srgbClr val="FF0000"/>
                        </a:solidFill>
                        <a:latin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379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93373"/>
            <a:ext cx="7886700" cy="5277393"/>
          </a:xfrm>
        </p:spPr>
        <p:txBody>
          <a:bodyPr>
            <a:normAutofit/>
          </a:bodyPr>
          <a:lstStyle/>
          <a:p>
            <a:pPr defTabSz="914400">
              <a:spcBef>
                <a:spcPts val="30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cs typeface="Clear Sans" pitchFamily="34" charset="0"/>
              </a:rPr>
              <a:t> </a:t>
            </a:r>
          </a:p>
          <a:p>
            <a:pPr defTabSz="914400">
              <a:spcBef>
                <a:spcPts val="30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cs typeface="Clear Sans" pitchFamily="34" charset="0"/>
              </a:rPr>
              <a:t>При подаче заявления обратить внимание на правильность выбора: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defTabSz="914400">
              <a:spcBef>
                <a:spcPts val="300"/>
              </a:spcBef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-Должность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при подаче заявления</a:t>
            </a:r>
          </a:p>
          <a:p>
            <a:pPr defTabSz="914400">
              <a:spcBef>
                <a:spcPts val="300"/>
              </a:spcBef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-Предмет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, специализация, направление</a:t>
            </a:r>
          </a:p>
          <a:p>
            <a:pPr defTabSz="914400">
              <a:spcBef>
                <a:spcPts val="300"/>
              </a:spcBef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-Категорию (на которую подает заявление)</a:t>
            </a:r>
          </a:p>
          <a:p>
            <a:pPr defTabSz="914400">
              <a:spcBef>
                <a:spcPts val="300"/>
              </a:spcBef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-Наличие льготы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defTabSz="914400">
              <a:spcBef>
                <a:spcPts val="300"/>
              </a:spcBef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-Направление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профтестирования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defTabSz="914400">
              <a:spcBef>
                <a:spcPts val="300"/>
              </a:spcBef>
              <a:buNone/>
            </a:pPr>
            <a:r>
              <a:rPr lang="ru-RU" sz="2400" b="1" dirty="0" smtClean="0">
                <a:solidFill>
                  <a:srgbClr val="00B0F0"/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На данном этапе прикрепляют:</a:t>
            </a:r>
          </a:p>
          <a:p>
            <a:pPr marL="566928" indent="-457200" defTabSz="914400">
              <a:spcBef>
                <a:spcPts val="300"/>
              </a:spcBef>
              <a:buAutoNum type="arabicPeriod"/>
            </a:pPr>
            <a:r>
              <a:rPr lang="ru-RU" sz="2400" b="1" dirty="0" smtClean="0">
                <a:solidFill>
                  <a:srgbClr val="00B0F0"/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Заявление</a:t>
            </a:r>
          </a:p>
          <a:p>
            <a:pPr marL="566928" indent="-457200" defTabSz="914400">
              <a:spcBef>
                <a:spcPts val="300"/>
              </a:spcBef>
              <a:buAutoNum type="arabicPeriod"/>
            </a:pPr>
            <a:r>
              <a:rPr lang="ru-RU" sz="2400" b="1" dirty="0" smtClean="0">
                <a:solidFill>
                  <a:srgbClr val="00B0F0"/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Копию аттестационного листа (только на высшую)</a:t>
            </a:r>
          </a:p>
          <a:p>
            <a:pPr defTabSz="914400">
              <a:spcBef>
                <a:spcPts val="300"/>
              </a:spcBef>
              <a:buNone/>
            </a:pPr>
            <a:endParaRPr lang="ru-RU" sz="24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>
              <a:spcBef>
                <a:spcPts val="300"/>
              </a:spcBef>
              <a:buNone/>
            </a:pP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39338"/>
            <a:ext cx="7766468" cy="153393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Этапы аттестации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1.1. Заполнение заявления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lear Sans" pitchFamily="34" charset="0"/>
              <a:ea typeface="+mn-ea"/>
              <a:cs typeface="Clear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15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93373"/>
            <a:ext cx="7886700" cy="5277393"/>
          </a:xfrm>
        </p:spPr>
        <p:txBody>
          <a:bodyPr>
            <a:normAutofit/>
          </a:bodyPr>
          <a:lstStyle/>
          <a:p>
            <a:pPr defTabSz="914400">
              <a:spcBef>
                <a:spcPts val="30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cs typeface="Clear Sans" pitchFamily="34" charset="0"/>
              </a:rPr>
              <a:t> </a:t>
            </a:r>
          </a:p>
          <a:p>
            <a:pPr defTabSz="914400">
              <a:spcBef>
                <a:spcPts val="300"/>
              </a:spcBef>
              <a:buNone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cs typeface="Clear Sans" pitchFamily="34" charset="0"/>
              </a:rPr>
              <a:t>До прохождении тестирования необходимо обратить внимание: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defTabSz="914400">
              <a:spcBef>
                <a:spcPts val="300"/>
              </a:spcBef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-</a:t>
            </a:r>
            <a:r>
              <a:rPr lang="ru-RU" sz="2800" b="1" dirty="0" smtClean="0">
                <a:solidFill>
                  <a:srgbClr val="92D050"/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Тип документа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, т.е.: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defTabSz="914400">
              <a:spcBef>
                <a:spcPts val="300"/>
              </a:spcBef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1.Заявлению ставим тип документа «Заявление»</a:t>
            </a:r>
          </a:p>
          <a:p>
            <a:pPr defTabSz="914400">
              <a:spcBef>
                <a:spcPts val="300"/>
              </a:spcBef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2. Аттестационный лист – « Прочие документы»</a:t>
            </a:r>
          </a:p>
          <a:p>
            <a:pPr defTabSz="914400">
              <a:spcBef>
                <a:spcPts val="300"/>
              </a:spcBef>
              <a:buNone/>
            </a:pPr>
            <a:endParaRPr lang="ru-RU" sz="2800" b="1" dirty="0" smtClean="0">
              <a:solidFill>
                <a:srgbClr val="00B0F0"/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defTabSz="914400">
              <a:spcBef>
                <a:spcPts val="300"/>
              </a:spcBef>
              <a:buNone/>
            </a:pP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39338"/>
            <a:ext cx="7766468" cy="153393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Этапы аттестации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ear Sans" pitchFamily="34" charset="0"/>
                <a:ea typeface="+mn-ea"/>
                <a:cs typeface="Clear Sans" pitchFamily="34" charset="0"/>
              </a:rPr>
              <a:t>1.2. Прохождение компьютерного тестирования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lear Sans" pitchFamily="34" charset="0"/>
              <a:ea typeface="+mn-ea"/>
              <a:cs typeface="Clear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15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253" y="1385012"/>
            <a:ext cx="8223501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200" b="1" dirty="0">
              <a:solidFill>
                <a:srgbClr val="1F497D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1520" y="138112"/>
            <a:ext cx="871296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tt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92806643"/>
              </p:ext>
            </p:extLst>
          </p:nvPr>
        </p:nvGraphicFramePr>
        <p:xfrm>
          <a:off x="496254" y="1385011"/>
          <a:ext cx="8223500" cy="398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3500"/>
              </a:tblGrid>
              <a:tr h="398820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Times New Roman"/>
                        </a:rPr>
                        <a:t>          </a:t>
                      </a:r>
                      <a:r>
                        <a:rPr lang="ru-RU" altLang="ru-RU" sz="40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  Тестирование начинается только 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40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в </a:t>
                      </a:r>
                      <a:r>
                        <a:rPr lang="ru-RU" altLang="ru-RU" sz="4000" b="1" dirty="0" err="1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офф-лайн</a:t>
                      </a:r>
                      <a:r>
                        <a:rPr lang="ru-RU" altLang="ru-RU" sz="40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 режиме, 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40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заранее не заходить!!!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altLang="ru-RU" sz="4000" b="1" dirty="0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</a:rPr>
                        <a:t>(строго в определенный день)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4497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190</TotalTime>
  <Words>876</Words>
  <Application>Microsoft Office PowerPoint</Application>
  <PresentationFormat>Экран (4:3)</PresentationFormat>
  <Paragraphs>187</Paragraphs>
  <Slides>26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Открытая</vt:lpstr>
      <vt:lpstr>Педагогическая аттестация 2015 год</vt:lpstr>
      <vt:lpstr>План-график педагогической аттестации  на 2015/2016 учебный год</vt:lpstr>
      <vt:lpstr>Слайд 3</vt:lpstr>
      <vt:lpstr>Интерфейс педагога</vt:lpstr>
      <vt:lpstr>Этапы прохождения заявления аттестуемого </vt:lpstr>
      <vt:lpstr>Слайд 6</vt:lpstr>
      <vt:lpstr>Этапы аттестации 1.1. Заполнение заявления</vt:lpstr>
      <vt:lpstr>Этапы аттестации 1.2. Прохождение компьютерного тестирования</vt:lpstr>
      <vt:lpstr>Слайд 9</vt:lpstr>
      <vt:lpstr>Этапы аттестации 1.3. Согласование в образовательной организации, муниципальном районе и  МОиН  РТ (Утверждено/Отклонено</vt:lpstr>
      <vt:lpstr>Слайд 11</vt:lpstr>
      <vt:lpstr>Этапы прохождения заявления аттестуемого </vt:lpstr>
      <vt:lpstr>Этапы аттестации 2.1. Формирование пакета документов </vt:lpstr>
      <vt:lpstr>   Этапы аттестации 2.2. Согласование в образовательной организации, муниципальном районе  </vt:lpstr>
      <vt:lpstr>Слайд 15</vt:lpstr>
      <vt:lpstr>Этапы аттестации 2.3. Экспертиза для пакетов со свойством – «не льготный»</vt:lpstr>
      <vt:lpstr>Результаты аттестации на высшую категорию  (июнь 2015 года)               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Педагогическая аттестация 2015 год</dc:title>
  <dc:creator>Comp1</dc:creator>
  <cp:lastModifiedBy>Директор</cp:lastModifiedBy>
  <cp:revision>22</cp:revision>
  <dcterms:created xsi:type="dcterms:W3CDTF">2015-09-27T16:34:46Z</dcterms:created>
  <dcterms:modified xsi:type="dcterms:W3CDTF">2015-10-01T06:46:55Z</dcterms:modified>
</cp:coreProperties>
</file>